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0"/>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30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297" r:id="rId46"/>
    <p:sldId id="301" r:id="rId47"/>
    <p:sldId id="302" r:id="rId48"/>
    <p:sldId id="30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2CB1A7-E1A3-4576-B4F4-DB8BFDAD5B6F}" type="datetimeFigureOut">
              <a:rPr lang="en-US" smtClean="0"/>
              <a:t>3/7/2016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B829CD-4518-42B0-A9EA-20E4F4D0558B}" type="slidenum">
              <a:rPr lang="en-US" smtClean="0"/>
              <a:t>‹#›</a:t>
            </a:fld>
            <a:endParaRPr lang="en-US"/>
          </a:p>
        </p:txBody>
      </p:sp>
    </p:spTree>
    <p:extLst>
      <p:ext uri="{BB962C8B-B14F-4D97-AF65-F5344CB8AC3E}">
        <p14:creationId xmlns:p14="http://schemas.microsoft.com/office/powerpoint/2010/main" val="3842131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8BC5AA1-9F0F-4262-870C-2AF64F76D4A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C5AA1-9F0F-4262-870C-2AF64F76D4A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8" name="Slide Number Placeholder 7"/>
          <p:cNvSpPr>
            <a:spLocks noGrp="1"/>
          </p:cNvSpPr>
          <p:nvPr>
            <p:ph type="sldNum" sz="quarter" idx="11"/>
          </p:nvPr>
        </p:nvSpPr>
        <p:spPr/>
        <p:txBody>
          <a:bodyPr/>
          <a:lstStyle/>
          <a:p>
            <a:fld id="{38BC5AA1-9F0F-4262-870C-2AF64F76D4A0}"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C2160C-3395-4F8C-8E4B-60629B48BC3D}"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38BC5AA1-9F0F-4262-870C-2AF64F76D4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3C2160C-3395-4F8C-8E4B-60629B48BC3D}"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BC5AA1-9F0F-4262-870C-2AF64F76D4A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3C2160C-3395-4F8C-8E4B-60629B48BC3D}" type="datetimeFigureOut">
              <a:rPr lang="en-US" smtClean="0"/>
              <a:t>3/7/2016</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8BC5AA1-9F0F-4262-870C-2AF64F76D4A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noDxydboLrA&amp;feature=relat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wnpg0tK_8Q" TargetMode="External"/><Relationship Id="rId2" Type="http://schemas.openxmlformats.org/officeDocument/2006/relationships/hyperlink" Target="http://www.youtube.com/watch?v=b_rRHPn8PS4&amp;feature=related" TargetMode="External"/><Relationship Id="rId1" Type="http://schemas.openxmlformats.org/officeDocument/2006/relationships/slideLayout" Target="../slideLayouts/slideLayout2.xml"/><Relationship Id="rId4" Type="http://schemas.openxmlformats.org/officeDocument/2006/relationships/hyperlink" Target="http://www.youtube.com/watch?v=JZ9kGLG-Td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Respiratory System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23435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629400" cy="1826363"/>
          </a:xfrm>
        </p:spPr>
        <p:txBody>
          <a:bodyPr/>
          <a:lstStyle/>
          <a:p>
            <a:r>
              <a:rPr lang="en-US" dirty="0" smtClean="0"/>
              <a:t>		    LUNGS</a:t>
            </a:r>
            <a:endParaRPr lang="en-US" dirty="0"/>
          </a:p>
        </p:txBody>
      </p:sp>
      <p:sp>
        <p:nvSpPr>
          <p:cNvPr id="3" name="Text Placeholder 2"/>
          <p:cNvSpPr>
            <a:spLocks noGrp="1"/>
          </p:cNvSpPr>
          <p:nvPr>
            <p:ph type="body" idx="1"/>
          </p:nvPr>
        </p:nvSpPr>
        <p:spPr/>
        <p:txBody>
          <a:bodyPr/>
          <a:lstStyle/>
          <a:p>
            <a:r>
              <a:rPr lang="en-US" dirty="0" smtClean="0"/>
              <a:t>http://www.youtube.com/watch?v=GERsMFWYZrw&amp;feature=Playlist&amp;p=71A952F5381FFCDE&amp;index=2</a:t>
            </a:r>
            <a:endParaRPr lang="en-US" dirty="0"/>
          </a:p>
        </p:txBody>
      </p:sp>
    </p:spTree>
    <p:extLst>
      <p:ext uri="{BB962C8B-B14F-4D97-AF65-F5344CB8AC3E}">
        <p14:creationId xmlns:p14="http://schemas.microsoft.com/office/powerpoint/2010/main" val="91447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629400" cy="1826363"/>
          </a:xfrm>
        </p:spPr>
        <p:txBody>
          <a:bodyPr/>
          <a:lstStyle/>
          <a:p>
            <a:r>
              <a:rPr lang="en-US" dirty="0" smtClean="0"/>
              <a:t>	OXYGEN EXCHANGE</a:t>
            </a:r>
            <a:endParaRPr lang="en-US" dirty="0"/>
          </a:p>
        </p:txBody>
      </p:sp>
      <p:sp>
        <p:nvSpPr>
          <p:cNvPr id="3" name="Text Placeholder 2"/>
          <p:cNvSpPr>
            <a:spLocks noGrp="1"/>
          </p:cNvSpPr>
          <p:nvPr>
            <p:ph type="body" idx="1"/>
          </p:nvPr>
        </p:nvSpPr>
        <p:spPr/>
        <p:txBody>
          <a:bodyPr/>
          <a:lstStyle/>
          <a:p>
            <a:r>
              <a:rPr lang="en-US" dirty="0"/>
              <a:t>http://www.youtube.com/watch?index=6&amp;feature=Playlist&amp;v=WXOBJEXxNEo&amp;list=PL71A952F5381FFCDE</a:t>
            </a:r>
          </a:p>
        </p:txBody>
      </p:sp>
    </p:spTree>
    <p:extLst>
      <p:ext uri="{BB962C8B-B14F-4D97-AF65-F5344CB8AC3E}">
        <p14:creationId xmlns:p14="http://schemas.microsoft.com/office/powerpoint/2010/main" val="128235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Describe the makeup of the respiratory membrane &amp; relate its structure to it function.</a:t>
            </a:r>
            <a:endParaRPr lang="en-US" sz="2800" dirty="0"/>
          </a:p>
        </p:txBody>
      </p:sp>
      <p:sp>
        <p:nvSpPr>
          <p:cNvPr id="3" name="Content Placeholder 2"/>
          <p:cNvSpPr>
            <a:spLocks noGrp="1"/>
          </p:cNvSpPr>
          <p:nvPr>
            <p:ph idx="1"/>
          </p:nvPr>
        </p:nvSpPr>
        <p:spPr>
          <a:xfrm>
            <a:off x="457200" y="1371600"/>
            <a:ext cx="8001000" cy="4953000"/>
          </a:xfrm>
        </p:spPr>
        <p:txBody>
          <a:bodyPr>
            <a:normAutofit/>
          </a:bodyPr>
          <a:lstStyle/>
          <a:p>
            <a:pPr>
              <a:buFont typeface="Arial" pitchFamily="34" charset="0"/>
              <a:buChar char="•"/>
            </a:pPr>
            <a:endParaRPr lang="en-US" sz="2400" dirty="0" smtClean="0"/>
          </a:p>
          <a:p>
            <a:pPr>
              <a:buFont typeface="Arial" pitchFamily="34" charset="0"/>
              <a:buChar char="•"/>
            </a:pPr>
            <a:r>
              <a:rPr lang="en-US" sz="2400" dirty="0" smtClean="0"/>
              <a:t>Nasal passages are lined with a mucus membrane containing many blood vessels     </a:t>
            </a:r>
          </a:p>
          <a:p>
            <a:pPr marL="36576" indent="0">
              <a:buNone/>
            </a:pPr>
            <a:r>
              <a:rPr lang="en-US" sz="2400" dirty="0"/>
              <a:t>	</a:t>
            </a:r>
            <a:r>
              <a:rPr lang="en-US" sz="2400" dirty="0" smtClean="0"/>
              <a:t>-deliver heat &amp; moisture</a:t>
            </a:r>
          </a:p>
          <a:p>
            <a:pPr>
              <a:buFont typeface="Arial" pitchFamily="34" charset="0"/>
              <a:buChar char="•"/>
            </a:pPr>
            <a:r>
              <a:rPr lang="en-US" sz="2400" dirty="0" smtClean="0"/>
              <a:t>Lung membranes are psuedostratified columnar epithelial cells with cilia projection</a:t>
            </a:r>
          </a:p>
          <a:p>
            <a:pPr marL="36576" indent="0">
              <a:buNone/>
            </a:pPr>
            <a:r>
              <a:rPr lang="en-US" sz="2400" dirty="0"/>
              <a:t>	</a:t>
            </a:r>
            <a:r>
              <a:rPr lang="en-US" sz="2400" dirty="0" smtClean="0"/>
              <a:t>-clean respiratory passages</a:t>
            </a:r>
          </a:p>
          <a:p>
            <a:pPr>
              <a:buFont typeface="Arial" pitchFamily="34" charset="0"/>
              <a:buChar char="•"/>
            </a:pPr>
            <a:r>
              <a:rPr lang="en-US" sz="2400" dirty="0" smtClean="0"/>
              <a:t>The membranes of the alveoli are simple squamous</a:t>
            </a:r>
          </a:p>
          <a:p>
            <a:pPr marL="36576" indent="0">
              <a:buNone/>
            </a:pPr>
            <a:r>
              <a:rPr lang="en-US" sz="2400" dirty="0"/>
              <a:t>	</a:t>
            </a:r>
            <a:r>
              <a:rPr lang="en-US" sz="2400" dirty="0" smtClean="0"/>
              <a:t>-allow diffusion of oxygen &amp; carbon dioxide</a:t>
            </a:r>
            <a:endParaRPr lang="en-US" sz="2400" dirty="0"/>
          </a:p>
        </p:txBody>
      </p:sp>
    </p:spTree>
    <p:extLst>
      <p:ext uri="{BB962C8B-B14F-4D97-AF65-F5344CB8AC3E}">
        <p14:creationId xmlns:p14="http://schemas.microsoft.com/office/powerpoint/2010/main" val="179276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219200"/>
          </a:xfrm>
        </p:spPr>
        <p:txBody>
          <a:bodyPr>
            <a:normAutofit/>
          </a:bodyPr>
          <a:lstStyle/>
          <a:p>
            <a:r>
              <a:rPr lang="en-US" sz="3200" dirty="0" smtClean="0"/>
              <a:t>4.  Describe the structure &amp; function of the lungs &amp; pleural coverings.</a:t>
            </a:r>
            <a:endParaRPr lang="en-US" sz="3200" dirty="0"/>
          </a:p>
        </p:txBody>
      </p:sp>
      <p:sp>
        <p:nvSpPr>
          <p:cNvPr id="3" name="Content Placeholder 2"/>
          <p:cNvSpPr>
            <a:spLocks noGrp="1"/>
          </p:cNvSpPr>
          <p:nvPr>
            <p:ph idx="1"/>
          </p:nvPr>
        </p:nvSpPr>
        <p:spPr>
          <a:xfrm>
            <a:off x="304800" y="1219200"/>
            <a:ext cx="8458200" cy="5301673"/>
          </a:xfrm>
        </p:spPr>
        <p:txBody>
          <a:bodyPr/>
          <a:lstStyle/>
          <a:p>
            <a:r>
              <a:rPr lang="en-US" dirty="0" smtClean="0"/>
              <a:t>Lungs are located in the thoracic cavity. Extends from just above the clavicles to the diaphragm</a:t>
            </a:r>
          </a:p>
          <a:p>
            <a:r>
              <a:rPr lang="en-US" dirty="0" smtClean="0"/>
              <a:t>A double sac called the </a:t>
            </a:r>
            <a:r>
              <a:rPr lang="en-US" b="1" u="sng" dirty="0" smtClean="0"/>
              <a:t>pleura</a:t>
            </a:r>
            <a:r>
              <a:rPr lang="en-US" dirty="0" smtClean="0"/>
              <a:t> cover each lung</a:t>
            </a:r>
          </a:p>
          <a:p>
            <a:r>
              <a:rPr lang="en-US" b="1" u="sng" dirty="0" smtClean="0"/>
              <a:t>Parietal pleura</a:t>
            </a:r>
            <a:r>
              <a:rPr lang="en-US" dirty="0" smtClean="0"/>
              <a:t>- attaches to the chest wall</a:t>
            </a:r>
          </a:p>
          <a:p>
            <a:r>
              <a:rPr lang="en-US" b="1" u="sng" dirty="0" smtClean="0"/>
              <a:t>Visceral pleura</a:t>
            </a:r>
            <a:r>
              <a:rPr lang="en-US" dirty="0" smtClean="0"/>
              <a:t>- attaches to lung surface</a:t>
            </a:r>
          </a:p>
          <a:p>
            <a:r>
              <a:rPr lang="en-US" b="1" u="sng" dirty="0" smtClean="0"/>
              <a:t>Intrapleura space</a:t>
            </a:r>
            <a:r>
              <a:rPr lang="en-US" dirty="0" smtClean="0"/>
              <a:t>- (is btw the two) a thin film of serous fluid lubricates &amp; allows expansion</a:t>
            </a:r>
            <a:endParaRPr lang="en-US" b="1" u="sng" dirty="0"/>
          </a:p>
        </p:txBody>
      </p:sp>
    </p:spTree>
    <p:extLst>
      <p:ext uri="{BB962C8B-B14F-4D97-AF65-F5344CB8AC3E}">
        <p14:creationId xmlns:p14="http://schemas.microsoft.com/office/powerpoint/2010/main" val="2999207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www.youtube.com/watch?v=noDxydboLrA&amp;feature=related</a:t>
            </a:r>
            <a:endParaRPr lang="en-US" dirty="0" smtClean="0"/>
          </a:p>
          <a:p>
            <a:r>
              <a:rPr lang="en-US" dirty="0"/>
              <a:t>http://www.youtube.com/watch?v=-qAnqeg0zHg&amp;feature=related</a:t>
            </a:r>
          </a:p>
        </p:txBody>
      </p:sp>
    </p:spTree>
    <p:extLst>
      <p:ext uri="{BB962C8B-B14F-4D97-AF65-F5344CB8AC3E}">
        <p14:creationId xmlns:p14="http://schemas.microsoft.com/office/powerpoint/2010/main" val="229132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265238"/>
          </a:xfrm>
        </p:spPr>
        <p:txBody>
          <a:bodyPr>
            <a:normAutofit fontScale="90000"/>
          </a:bodyPr>
          <a:lstStyle/>
          <a:p>
            <a:r>
              <a:rPr lang="en-US" sz="3200" dirty="0" smtClean="0"/>
              <a:t>5. Explain the relative roles of the respiratory muscles &amp; lung elasticity in effecting volume changes that cause air to flow into and out of the lungs.</a:t>
            </a:r>
            <a:endParaRPr lang="en-US" sz="3200" dirty="0"/>
          </a:p>
        </p:txBody>
      </p:sp>
      <p:sp>
        <p:nvSpPr>
          <p:cNvPr id="3" name="Content Placeholder 2"/>
          <p:cNvSpPr>
            <a:spLocks noGrp="1"/>
          </p:cNvSpPr>
          <p:nvPr>
            <p:ph idx="1"/>
          </p:nvPr>
        </p:nvSpPr>
        <p:spPr>
          <a:xfrm>
            <a:off x="228600" y="1524000"/>
            <a:ext cx="8610600" cy="5029200"/>
          </a:xfrm>
        </p:spPr>
        <p:txBody>
          <a:bodyPr/>
          <a:lstStyle/>
          <a:p>
            <a:pPr marL="36576" indent="0">
              <a:buNone/>
            </a:pPr>
            <a:endParaRPr lang="en-US" dirty="0"/>
          </a:p>
          <a:p>
            <a:r>
              <a:rPr lang="en-US" dirty="0" smtClean="0"/>
              <a:t> Lung Tissue is elastic</a:t>
            </a:r>
          </a:p>
          <a:p>
            <a:endParaRPr lang="en-US" dirty="0"/>
          </a:p>
          <a:p>
            <a:r>
              <a:rPr lang="en-US" dirty="0" smtClean="0"/>
              <a:t>Movement of the thoracic cavity walls causes movement of lung walls, changing the lung volume. Compliance measures ease of lung expansion and contraction.</a:t>
            </a:r>
            <a:endParaRPr lang="en-US" dirty="0"/>
          </a:p>
        </p:txBody>
      </p:sp>
    </p:spTree>
    <p:extLst>
      <p:ext uri="{BB962C8B-B14F-4D97-AF65-F5344CB8AC3E}">
        <p14:creationId xmlns:p14="http://schemas.microsoft.com/office/powerpoint/2010/main" val="1858069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lstStyle/>
          <a:p>
            <a:endParaRPr lang="en-US" dirty="0" smtClean="0"/>
          </a:p>
          <a:p>
            <a:r>
              <a:rPr lang="en-US" dirty="0" smtClean="0"/>
              <a:t>Boyle’s Law- Pressure of a given quantity of gas is inversely proportional to its volume.</a:t>
            </a:r>
          </a:p>
          <a:p>
            <a:endParaRPr lang="en-US" dirty="0"/>
          </a:p>
          <a:p>
            <a:r>
              <a:rPr lang="en-US" dirty="0" smtClean="0"/>
              <a:t>As lung volume increases on inhalation the intrapulmonic pressure (P2) decreases air flow into the lungs. </a:t>
            </a:r>
          </a:p>
          <a:p>
            <a:endParaRPr lang="en-US" dirty="0"/>
          </a:p>
          <a:p>
            <a:r>
              <a:rPr lang="en-US" dirty="0" smtClean="0"/>
              <a:t>On exhalation, lung volume decreases, intrapulmonic pressure (P2) increases, and air flows out of the lungs.</a:t>
            </a:r>
            <a:endParaRPr lang="en-US" dirty="0"/>
          </a:p>
        </p:txBody>
      </p:sp>
    </p:spTree>
    <p:extLst>
      <p:ext uri="{BB962C8B-B14F-4D97-AF65-F5344CB8AC3E}">
        <p14:creationId xmlns:p14="http://schemas.microsoft.com/office/powerpoint/2010/main" val="3302261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685800"/>
          </a:xfrm>
        </p:spPr>
        <p:txBody>
          <a:bodyPr>
            <a:normAutofit fontScale="90000"/>
          </a:bodyPr>
          <a:lstStyle/>
          <a:p>
            <a:r>
              <a:rPr lang="en-US" sz="3200" dirty="0" smtClean="0"/>
              <a:t>Diaphragm Dome- shaped skeletal muscle that 	forms floor of thoracic cavity.</a:t>
            </a:r>
            <a:endParaRPr lang="en-US" sz="3200" dirty="0"/>
          </a:p>
        </p:txBody>
      </p:sp>
      <p:sp>
        <p:nvSpPr>
          <p:cNvPr id="3" name="Content Placeholder 2"/>
          <p:cNvSpPr>
            <a:spLocks noGrp="1"/>
          </p:cNvSpPr>
          <p:nvPr>
            <p:ph idx="1"/>
          </p:nvPr>
        </p:nvSpPr>
        <p:spPr>
          <a:xfrm>
            <a:off x="457200" y="1066800"/>
            <a:ext cx="8153400" cy="5334000"/>
          </a:xfrm>
        </p:spPr>
        <p:txBody>
          <a:bodyPr>
            <a:normAutofit lnSpcReduction="10000"/>
          </a:bodyPr>
          <a:lstStyle/>
          <a:p>
            <a:r>
              <a:rPr lang="en-US" sz="2400" dirty="0" smtClean="0"/>
              <a:t>Inspiration-Contraction of diaphragm causes it to flatten 	&amp; lengthen the pleural cavities, thus increasing 	intrathoracic volume. Lungs expand, decreasing 	intrapulmonary (alveolar)pressure within lungs &amp; air 	flows in (tidal volume) Active Process. </a:t>
            </a:r>
          </a:p>
          <a:p>
            <a:endParaRPr lang="en-US" sz="2400" dirty="0" smtClean="0"/>
          </a:p>
          <a:p>
            <a:r>
              <a:rPr lang="en-US" sz="2400" dirty="0" smtClean="0"/>
              <a:t>Expiration- expiration diaphragm relaxes &amp; shortens 	pleural cavities, thus decreasing intrathoracic 	volume.  Lungs elastically recoil, chest wall, &amp; 	abdominal organs compress lungs, increasing 	intrapulmonary pressure &amp; air flows out, Passive 	Process. Contraction of abdominal muscles during 	forced breathing causes rapid expiration, active 	process.</a:t>
            </a:r>
          </a:p>
          <a:p>
            <a:pPr lvl="1"/>
            <a:endParaRPr lang="en-US" dirty="0"/>
          </a:p>
          <a:p>
            <a:pPr lvl="1"/>
            <a:endParaRPr lang="en-US" dirty="0" smtClean="0"/>
          </a:p>
        </p:txBody>
      </p:sp>
    </p:spTree>
    <p:extLst>
      <p:ext uri="{BB962C8B-B14F-4D97-AF65-F5344CB8AC3E}">
        <p14:creationId xmlns:p14="http://schemas.microsoft.com/office/powerpoint/2010/main" val="3676439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48600" cy="1066800"/>
          </a:xfrm>
        </p:spPr>
        <p:txBody>
          <a:bodyPr>
            <a:normAutofit/>
          </a:bodyPr>
          <a:lstStyle/>
          <a:p>
            <a:r>
              <a:rPr lang="en-US" sz="3200" dirty="0" smtClean="0"/>
              <a:t>	Ribs form walls of thoracic cavity.</a:t>
            </a:r>
            <a:endParaRPr lang="en-US" sz="3200" dirty="0"/>
          </a:p>
        </p:txBody>
      </p:sp>
      <p:sp>
        <p:nvSpPr>
          <p:cNvPr id="3" name="Content Placeholder 2"/>
          <p:cNvSpPr>
            <a:spLocks noGrp="1"/>
          </p:cNvSpPr>
          <p:nvPr>
            <p:ph idx="1"/>
          </p:nvPr>
        </p:nvSpPr>
        <p:spPr>
          <a:xfrm>
            <a:off x="457200" y="838200"/>
            <a:ext cx="8153400" cy="5562600"/>
          </a:xfrm>
        </p:spPr>
        <p:txBody>
          <a:bodyPr/>
          <a:lstStyle/>
          <a:p>
            <a:endParaRPr lang="en-US" dirty="0" smtClean="0"/>
          </a:p>
          <a:p>
            <a:r>
              <a:rPr lang="en-US" sz="2400" dirty="0" smtClean="0"/>
              <a:t>Inspiration Contraction of external intercostal muscles 	pull ribs &amp; sternum upward and outward, increases 	anterior-posterior thoracic diameter by 20%. Active 	Process. Contraction of sternocleidomastoids, 	scalenes, &amp; pectoralis minor further elevate upper 	ribs during forced inspiration. </a:t>
            </a:r>
          </a:p>
          <a:p>
            <a:endParaRPr lang="en-US" sz="2400" dirty="0"/>
          </a:p>
          <a:p>
            <a:r>
              <a:rPr lang="en-US" sz="2400" dirty="0" smtClean="0"/>
              <a:t>Expiration external intercostals relax, ribs &amp; sternum 	move downward and inward, decreases anterior-	posterior diameter. </a:t>
            </a:r>
            <a:r>
              <a:rPr lang="en-US" sz="2400" dirty="0"/>
              <a:t> </a:t>
            </a:r>
            <a:r>
              <a:rPr lang="en-US" sz="2400" dirty="0" smtClean="0"/>
              <a:t>Passive Process. Internal 	intercostals and abdominal muscle layers contract 	during forced expiration. Active Process. </a:t>
            </a:r>
            <a:endParaRPr lang="en-US" sz="2400" dirty="0"/>
          </a:p>
        </p:txBody>
      </p:sp>
    </p:spTree>
    <p:extLst>
      <p:ext uri="{BB962C8B-B14F-4D97-AF65-F5344CB8AC3E}">
        <p14:creationId xmlns:p14="http://schemas.microsoft.com/office/powerpoint/2010/main" val="260086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200" dirty="0" smtClean="0"/>
              <a:t>6. Explain the function importance of the partial vacuum that exists in the intrapleural space. </a:t>
            </a:r>
            <a:endParaRPr lang="en-US" sz="3200" dirty="0"/>
          </a:p>
        </p:txBody>
      </p:sp>
      <p:sp>
        <p:nvSpPr>
          <p:cNvPr id="3" name="Content Placeholder 2"/>
          <p:cNvSpPr>
            <a:spLocks noGrp="1"/>
          </p:cNvSpPr>
          <p:nvPr>
            <p:ph idx="1"/>
          </p:nvPr>
        </p:nvSpPr>
        <p:spPr>
          <a:xfrm>
            <a:off x="457200" y="1295400"/>
            <a:ext cx="8229600" cy="5257800"/>
          </a:xfrm>
        </p:spPr>
        <p:txBody>
          <a:bodyPr>
            <a:normAutofit/>
          </a:bodyPr>
          <a:lstStyle/>
          <a:p>
            <a:endParaRPr lang="en-US" sz="2400" dirty="0"/>
          </a:p>
          <a:p>
            <a:r>
              <a:rPr lang="en-US" sz="2400" dirty="0" smtClean="0"/>
              <a:t>Airtight thoracic cavity divided into 2 pleural cavities 	containing lungs.</a:t>
            </a:r>
          </a:p>
          <a:p>
            <a:endParaRPr lang="en-US" sz="2400" dirty="0"/>
          </a:p>
          <a:p>
            <a:r>
              <a:rPr lang="en-US" sz="2400" dirty="0" smtClean="0"/>
              <a:t>Pleural Cavity is lined with parietal pleura &amp; lungs are 	covered with visceral pleura, intrapleural pressure &lt; 	atmospheric pressure helps them to adhere 	together.</a:t>
            </a:r>
          </a:p>
          <a:p>
            <a:endParaRPr lang="en-US" sz="2400" dirty="0"/>
          </a:p>
          <a:p>
            <a:r>
              <a:rPr lang="en-US" sz="2400" dirty="0" smtClean="0"/>
              <a:t>Pleural fluid secreted by the pleural membranes fills the 	small space between the pleura and helps the 	pleura slide over each other but not pull apart</a:t>
            </a:r>
            <a:endParaRPr lang="en-US" sz="2400" dirty="0"/>
          </a:p>
        </p:txBody>
      </p:sp>
    </p:spTree>
    <p:extLst>
      <p:ext uri="{BB962C8B-B14F-4D97-AF65-F5344CB8AC3E}">
        <p14:creationId xmlns:p14="http://schemas.microsoft.com/office/powerpoint/2010/main" val="325308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1. Identify the organs forming the respiratory passage-way in descending order until the alveoli are reached.</a:t>
            </a:r>
            <a:endParaRPr lang="en-US" sz="2800" dirty="0"/>
          </a:p>
        </p:txBody>
      </p:sp>
      <p:sp>
        <p:nvSpPr>
          <p:cNvPr id="3" name="Content Placeholder 2"/>
          <p:cNvSpPr>
            <a:spLocks noGrp="1"/>
          </p:cNvSpPr>
          <p:nvPr>
            <p:ph idx="1"/>
          </p:nvPr>
        </p:nvSpPr>
        <p:spPr>
          <a:xfrm>
            <a:off x="457200" y="1447800"/>
            <a:ext cx="7467600" cy="4678363"/>
          </a:xfrm>
        </p:spPr>
        <p:txBody>
          <a:bodyPr>
            <a:normAutofit fontScale="77500" lnSpcReduction="20000"/>
          </a:bodyPr>
          <a:lstStyle/>
          <a:p>
            <a:r>
              <a:rPr lang="en-US" dirty="0" smtClean="0"/>
              <a:t>Nasal cavity</a:t>
            </a:r>
          </a:p>
          <a:p>
            <a:r>
              <a:rPr lang="en-US" dirty="0" smtClean="0"/>
              <a:t>Nasopharynx</a:t>
            </a:r>
          </a:p>
          <a:p>
            <a:r>
              <a:rPr lang="en-US" dirty="0" smtClean="0"/>
              <a:t>Oropharynx</a:t>
            </a:r>
          </a:p>
          <a:p>
            <a:r>
              <a:rPr lang="en-US" dirty="0" smtClean="0"/>
              <a:t>Laryngeal pharynx</a:t>
            </a:r>
          </a:p>
          <a:p>
            <a:r>
              <a:rPr lang="en-US" dirty="0" smtClean="0"/>
              <a:t>Larynx &amp; Vocal Chords</a:t>
            </a:r>
          </a:p>
          <a:p>
            <a:r>
              <a:rPr lang="en-US" dirty="0" smtClean="0"/>
              <a:t>Trachea</a:t>
            </a:r>
          </a:p>
          <a:p>
            <a:r>
              <a:rPr lang="en-US" dirty="0" smtClean="0"/>
              <a:t>Right and Left</a:t>
            </a:r>
          </a:p>
          <a:p>
            <a:pPr lvl="1"/>
            <a:r>
              <a:rPr lang="en-US" dirty="0" smtClean="0"/>
              <a:t>Primary bronchus</a:t>
            </a:r>
          </a:p>
          <a:p>
            <a:pPr lvl="1"/>
            <a:r>
              <a:rPr lang="en-US" dirty="0" smtClean="0"/>
              <a:t>Secondary bronchus</a:t>
            </a:r>
          </a:p>
          <a:p>
            <a:pPr lvl="1"/>
            <a:r>
              <a:rPr lang="en-US" dirty="0" smtClean="0"/>
              <a:t>Tertiary bronchus</a:t>
            </a:r>
          </a:p>
          <a:p>
            <a:pPr lvl="1"/>
            <a:r>
              <a:rPr lang="en-US" dirty="0" smtClean="0"/>
              <a:t>Bronchioles</a:t>
            </a:r>
          </a:p>
          <a:p>
            <a:pPr lvl="1"/>
            <a:r>
              <a:rPr lang="en-US" dirty="0" smtClean="0"/>
              <a:t>Alveolar ducts</a:t>
            </a:r>
          </a:p>
          <a:p>
            <a:pPr lvl="1"/>
            <a:r>
              <a:rPr lang="en-US" dirty="0" smtClean="0"/>
              <a:t>alveoli</a:t>
            </a:r>
            <a:endParaRPr lang="en-US" dirty="0"/>
          </a:p>
        </p:txBody>
      </p:sp>
    </p:spTree>
    <p:extLst>
      <p:ext uri="{BB962C8B-B14F-4D97-AF65-F5344CB8AC3E}">
        <p14:creationId xmlns:p14="http://schemas.microsoft.com/office/powerpoint/2010/main" val="238079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rmAutofit/>
          </a:bodyPr>
          <a:lstStyle/>
          <a:p>
            <a:r>
              <a:rPr lang="en-US" sz="3200" dirty="0" smtClean="0"/>
              <a:t>7. Describe several physical factors that 	influence pulmonary ventilation.</a:t>
            </a:r>
            <a:endParaRPr lang="en-US" sz="3200" dirty="0"/>
          </a:p>
        </p:txBody>
      </p:sp>
      <p:sp>
        <p:nvSpPr>
          <p:cNvPr id="3" name="Content Placeholder 2"/>
          <p:cNvSpPr>
            <a:spLocks noGrp="1"/>
          </p:cNvSpPr>
          <p:nvPr>
            <p:ph idx="1"/>
          </p:nvPr>
        </p:nvSpPr>
        <p:spPr>
          <a:xfrm>
            <a:off x="457200" y="1447800"/>
            <a:ext cx="8382000" cy="5105400"/>
          </a:xfrm>
        </p:spPr>
        <p:txBody>
          <a:bodyPr/>
          <a:lstStyle/>
          <a:p>
            <a:endParaRPr lang="en-US" dirty="0" smtClean="0"/>
          </a:p>
          <a:p>
            <a:r>
              <a:rPr lang="en-US" dirty="0" smtClean="0"/>
              <a:t>Pulmonary ventilation is the inflow and outflow of air between the lungs &amp; atmosphere (breathing)</a:t>
            </a:r>
          </a:p>
          <a:p>
            <a:pPr lvl="1"/>
            <a:r>
              <a:rPr lang="en-US" dirty="0" smtClean="0"/>
              <a:t>Patency of the airway (solid obstructions or mucus)</a:t>
            </a:r>
          </a:p>
          <a:p>
            <a:pPr lvl="1"/>
            <a:r>
              <a:rPr lang="en-US" dirty="0" smtClean="0"/>
              <a:t>Compliance of the bronchial tubes and alveoli</a:t>
            </a:r>
          </a:p>
          <a:p>
            <a:pPr lvl="1"/>
            <a:r>
              <a:rPr lang="en-US" dirty="0" smtClean="0"/>
              <a:t>Ability for diaphragm and intercostals muscle to contract</a:t>
            </a:r>
            <a:endParaRPr lang="en-US" dirty="0"/>
          </a:p>
        </p:txBody>
      </p:sp>
    </p:spTree>
    <p:extLst>
      <p:ext uri="{BB962C8B-B14F-4D97-AF65-F5344CB8AC3E}">
        <p14:creationId xmlns:p14="http://schemas.microsoft.com/office/powerpoint/2010/main" val="1422028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265238"/>
          </a:xfrm>
        </p:spPr>
        <p:txBody>
          <a:bodyPr>
            <a:normAutofit/>
          </a:bodyPr>
          <a:lstStyle/>
          <a:p>
            <a:r>
              <a:rPr lang="en-US" sz="3200" dirty="0" smtClean="0"/>
              <a:t>9. Describe how oxygen &amp; carbon dioxide are 	transported in the blood.</a:t>
            </a:r>
            <a:endParaRPr lang="en-US" sz="3200" dirty="0"/>
          </a:p>
        </p:txBody>
      </p:sp>
      <p:sp>
        <p:nvSpPr>
          <p:cNvPr id="3" name="Content Placeholder 2"/>
          <p:cNvSpPr>
            <a:spLocks noGrp="1"/>
          </p:cNvSpPr>
          <p:nvPr>
            <p:ph idx="1"/>
          </p:nvPr>
        </p:nvSpPr>
        <p:spPr>
          <a:xfrm>
            <a:off x="457200" y="1524000"/>
            <a:ext cx="8153400" cy="4876800"/>
          </a:xfrm>
        </p:spPr>
        <p:txBody>
          <a:bodyPr/>
          <a:lstStyle/>
          <a:p>
            <a:r>
              <a:rPr lang="en-US" dirty="0" smtClean="0"/>
              <a:t>Oxygen that diffuses into capillary blood in the lungs is bound by the hemoglobin of the RBC.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766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622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Transportation of Carbon Dioxide</a:t>
            </a:r>
            <a:endParaRPr lang="en-US" sz="3200" dirty="0"/>
          </a:p>
        </p:txBody>
      </p:sp>
      <p:sp>
        <p:nvSpPr>
          <p:cNvPr id="3" name="Content Placeholder 2"/>
          <p:cNvSpPr>
            <a:spLocks noGrp="1"/>
          </p:cNvSpPr>
          <p:nvPr>
            <p:ph idx="1"/>
          </p:nvPr>
        </p:nvSpPr>
        <p:spPr>
          <a:xfrm>
            <a:off x="457200" y="1600200"/>
            <a:ext cx="7772400" cy="4525963"/>
          </a:xfrm>
        </p:spPr>
        <p:txBody>
          <a:bodyPr/>
          <a:lstStyle/>
          <a:p>
            <a:endParaRPr lang="en-US" dirty="0" smtClean="0"/>
          </a:p>
          <a:p>
            <a:r>
              <a:rPr lang="en-US" dirty="0" smtClean="0"/>
              <a:t>A by product of metabolism</a:t>
            </a:r>
          </a:p>
          <a:p>
            <a:r>
              <a:rPr lang="en-US" dirty="0" smtClean="0"/>
              <a:t>10% dissolved in the plasma</a:t>
            </a:r>
          </a:p>
          <a:p>
            <a:r>
              <a:rPr lang="en-US" dirty="0" smtClean="0"/>
              <a:t>20% combined with the protein portion of hemoglobin and plasma protein</a:t>
            </a:r>
          </a:p>
          <a:p>
            <a:r>
              <a:rPr lang="en-US" dirty="0" smtClean="0"/>
              <a:t>70% is transported as bicarbonate ion formed when CO2 dissolves in blood fluid</a:t>
            </a:r>
            <a:endParaRPr lang="en-US" dirty="0"/>
          </a:p>
        </p:txBody>
      </p:sp>
    </p:spTree>
    <p:extLst>
      <p:ext uri="{BB962C8B-B14F-4D97-AF65-F5344CB8AC3E}">
        <p14:creationId xmlns:p14="http://schemas.microsoft.com/office/powerpoint/2010/main" val="3580215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3600" dirty="0" smtClean="0"/>
              <a:t>8. Explain &amp; Compare the various lung volumes &amp; capacities. Indicate types of information that can be gained from pulmonary function tests. </a:t>
            </a:r>
            <a:endParaRPr lang="en-US" sz="36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425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487362"/>
          </a:xfrm>
        </p:spPr>
        <p:txBody>
          <a:bodyPr>
            <a:normAutofit fontScale="90000"/>
          </a:bodyPr>
          <a:lstStyle/>
          <a:p>
            <a:endParaRPr lang="en-US" dirty="0"/>
          </a:p>
        </p:txBody>
      </p:sp>
      <p:sp>
        <p:nvSpPr>
          <p:cNvPr id="3" name="Content Placeholder 2"/>
          <p:cNvSpPr>
            <a:spLocks noGrp="1"/>
          </p:cNvSpPr>
          <p:nvPr>
            <p:ph idx="1"/>
          </p:nvPr>
        </p:nvSpPr>
        <p:spPr>
          <a:xfrm>
            <a:off x="457200" y="914400"/>
            <a:ext cx="8077200" cy="5334000"/>
          </a:xfrm>
        </p:spPr>
        <p:txBody>
          <a:bodyPr/>
          <a:lstStyle/>
          <a:p>
            <a:endParaRPr lang="en-US" dirty="0" smtClean="0"/>
          </a:p>
          <a:p>
            <a:r>
              <a:rPr lang="en-US" dirty="0" smtClean="0"/>
              <a:t>Total lung capacity (TLC)= 6.0 </a:t>
            </a:r>
            <a:r>
              <a:rPr lang="en-US" u="sng" dirty="0" smtClean="0"/>
              <a:t>L</a:t>
            </a:r>
            <a:r>
              <a:rPr lang="en-US" dirty="0" smtClean="0"/>
              <a:t>=</a:t>
            </a:r>
          </a:p>
          <a:p>
            <a:r>
              <a:rPr lang="en-US" dirty="0" smtClean="0"/>
              <a:t>IRV + Vt + ERV + RV</a:t>
            </a:r>
          </a:p>
          <a:p>
            <a:r>
              <a:rPr lang="en-US" dirty="0" smtClean="0"/>
              <a:t>The volume of air contained in the lung at 	the end of maximal inspiration. The total 	volume of the lung (i.e.: the volume of air 	in the lungs after maximum inspiration.)</a:t>
            </a:r>
            <a:endParaRPr lang="en-US" dirty="0"/>
          </a:p>
        </p:txBody>
      </p:sp>
    </p:spTree>
    <p:extLst>
      <p:ext uri="{BB962C8B-B14F-4D97-AF65-F5344CB8AC3E}">
        <p14:creationId xmlns:p14="http://schemas.microsoft.com/office/powerpoint/2010/main" val="894027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endParaRPr lang="en-US" dirty="0"/>
          </a:p>
        </p:txBody>
      </p:sp>
      <p:sp>
        <p:nvSpPr>
          <p:cNvPr id="3" name="Content Placeholder 2"/>
          <p:cNvSpPr>
            <a:spLocks noGrp="1"/>
          </p:cNvSpPr>
          <p:nvPr>
            <p:ph idx="1"/>
          </p:nvPr>
        </p:nvSpPr>
        <p:spPr>
          <a:xfrm>
            <a:off x="457200" y="990600"/>
            <a:ext cx="8077200" cy="5135563"/>
          </a:xfrm>
        </p:spPr>
        <p:txBody>
          <a:bodyPr/>
          <a:lstStyle/>
          <a:p>
            <a:pPr marL="36576" indent="0">
              <a:buNone/>
            </a:pPr>
            <a:endParaRPr lang="en-US" dirty="0" smtClean="0"/>
          </a:p>
          <a:p>
            <a:r>
              <a:rPr lang="en-US" dirty="0" smtClean="0"/>
              <a:t>Vital capacity (VC)= 4.6 L=</a:t>
            </a:r>
          </a:p>
          <a:p>
            <a:r>
              <a:rPr lang="en-US" dirty="0" smtClean="0"/>
              <a:t>IRV + Vt + ERV</a:t>
            </a:r>
          </a:p>
          <a:p>
            <a:r>
              <a:rPr lang="en-US" dirty="0" smtClean="0"/>
              <a:t>The amount of air that can be forced out 	of 	the lungs after a maximal inspiration.  	Emphasis on 	completeness of 	expiration.  The maximum volume of air 	that can be voluntarily moved in and out 	of the respiratory system.</a:t>
            </a:r>
            <a:endParaRPr lang="en-US" dirty="0"/>
          </a:p>
        </p:txBody>
      </p:sp>
    </p:spTree>
    <p:extLst>
      <p:ext uri="{BB962C8B-B14F-4D97-AF65-F5344CB8AC3E}">
        <p14:creationId xmlns:p14="http://schemas.microsoft.com/office/powerpoint/2010/main" val="273082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endParaRPr lang="en-US" dirty="0"/>
          </a:p>
        </p:txBody>
      </p:sp>
      <p:sp>
        <p:nvSpPr>
          <p:cNvPr id="3" name="Content Placeholder 2"/>
          <p:cNvSpPr>
            <a:spLocks noGrp="1"/>
          </p:cNvSpPr>
          <p:nvPr>
            <p:ph idx="1"/>
          </p:nvPr>
        </p:nvSpPr>
        <p:spPr>
          <a:xfrm>
            <a:off x="457200" y="1143000"/>
            <a:ext cx="8153400" cy="4983163"/>
          </a:xfrm>
        </p:spPr>
        <p:txBody>
          <a:bodyPr/>
          <a:lstStyle/>
          <a:p>
            <a:endParaRPr lang="en-US" dirty="0" smtClean="0"/>
          </a:p>
          <a:p>
            <a:r>
              <a:rPr lang="en-US" dirty="0" smtClean="0"/>
              <a:t>Forced vital capacity (FVC)= 4.8 L</a:t>
            </a:r>
          </a:p>
          <a:p>
            <a:r>
              <a:rPr lang="en-US" dirty="0" smtClean="0"/>
              <a:t>Measured</a:t>
            </a:r>
          </a:p>
          <a:p>
            <a:r>
              <a:rPr lang="en-US" dirty="0" smtClean="0"/>
              <a:t>The amount of air that can be maximally 	forced out of the lungs after a maximal 	inspiration. Emphasis on speed. </a:t>
            </a:r>
          </a:p>
          <a:p>
            <a:endParaRPr lang="en-US" dirty="0"/>
          </a:p>
        </p:txBody>
      </p:sp>
    </p:spTree>
    <p:extLst>
      <p:ext uri="{BB962C8B-B14F-4D97-AF65-F5344CB8AC3E}">
        <p14:creationId xmlns:p14="http://schemas.microsoft.com/office/powerpoint/2010/main" val="3185512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endParaRPr lang="en-US" dirty="0"/>
          </a:p>
        </p:txBody>
      </p:sp>
      <p:sp>
        <p:nvSpPr>
          <p:cNvPr id="3" name="Content Placeholder 2"/>
          <p:cNvSpPr>
            <a:spLocks noGrp="1"/>
          </p:cNvSpPr>
          <p:nvPr>
            <p:ph idx="1"/>
          </p:nvPr>
        </p:nvSpPr>
        <p:spPr>
          <a:xfrm>
            <a:off x="457200" y="1447800"/>
            <a:ext cx="7467600" cy="4678363"/>
          </a:xfrm>
        </p:spPr>
        <p:txBody>
          <a:bodyPr/>
          <a:lstStyle/>
          <a:p>
            <a:r>
              <a:rPr lang="en-US" dirty="0" smtClean="0"/>
              <a:t>Tidal Volume (Vt)= 500 mL</a:t>
            </a:r>
          </a:p>
          <a:p>
            <a:r>
              <a:rPr lang="en-US" dirty="0" smtClean="0"/>
              <a:t>Measured</a:t>
            </a:r>
          </a:p>
          <a:p>
            <a:r>
              <a:rPr lang="en-US" dirty="0" smtClean="0"/>
              <a:t>The amount of AIR breathed in or out 	during normal RESPIRATION.  The 	volume of air an individual is normally 	breathing in and out.</a:t>
            </a:r>
            <a:endParaRPr lang="en-US" dirty="0"/>
          </a:p>
        </p:txBody>
      </p:sp>
    </p:spTree>
    <p:extLst>
      <p:ext uri="{BB962C8B-B14F-4D97-AF65-F5344CB8AC3E}">
        <p14:creationId xmlns:p14="http://schemas.microsoft.com/office/powerpoint/2010/main" val="3508537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Residual volume (RV) = 1.2 L</a:t>
            </a:r>
          </a:p>
          <a:p>
            <a:r>
              <a:rPr lang="en-US" dirty="0" smtClean="0"/>
              <a:t>Measured</a:t>
            </a:r>
          </a:p>
          <a:p>
            <a:r>
              <a:rPr lang="en-US" dirty="0" smtClean="0"/>
              <a:t>The amount of air left in the lungs after a 	maximal EXHALATION.  The amount 	of air that is always in the lungs and 	can never be expired. (i.e.:  The 	amount of air that stays in the lungs 	after maximum expiration)</a:t>
            </a:r>
            <a:endParaRPr lang="en-US" dirty="0"/>
          </a:p>
        </p:txBody>
      </p:sp>
    </p:spTree>
    <p:extLst>
      <p:ext uri="{BB962C8B-B14F-4D97-AF65-F5344CB8AC3E}">
        <p14:creationId xmlns:p14="http://schemas.microsoft.com/office/powerpoint/2010/main" val="2787048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endParaRPr lang="en-US" dirty="0"/>
          </a:p>
        </p:txBody>
      </p:sp>
      <p:sp>
        <p:nvSpPr>
          <p:cNvPr id="3" name="Content Placeholder 2"/>
          <p:cNvSpPr>
            <a:spLocks noGrp="1"/>
          </p:cNvSpPr>
          <p:nvPr>
            <p:ph idx="1"/>
          </p:nvPr>
        </p:nvSpPr>
        <p:spPr>
          <a:xfrm>
            <a:off x="457200" y="1066800"/>
            <a:ext cx="7924800" cy="5059363"/>
          </a:xfrm>
        </p:spPr>
        <p:txBody>
          <a:bodyPr>
            <a:normAutofit lnSpcReduction="10000"/>
          </a:bodyPr>
          <a:lstStyle/>
          <a:p>
            <a:r>
              <a:rPr lang="en-US" dirty="0" smtClean="0"/>
              <a:t>Expiratory reserve volume (ERV)= 1.2 L</a:t>
            </a:r>
          </a:p>
          <a:p>
            <a:r>
              <a:rPr lang="en-US" dirty="0" smtClean="0"/>
              <a:t>Measured</a:t>
            </a:r>
          </a:p>
          <a:p>
            <a:r>
              <a:rPr lang="en-US" dirty="0" smtClean="0"/>
              <a:t>The amount of additional air that can be 	pushed out after the end expiratory level 	of normal breathing. (At the end of a 	normal breath, the lungs contain the 	residual volume plus the expiratory 	reserve volume, or around 2.4 liters. If 	one then goes on and exhales as much 	as possible, only the residual volume of 	1.2 liters remains.)</a:t>
            </a:r>
            <a:endParaRPr lang="en-US" dirty="0"/>
          </a:p>
        </p:txBody>
      </p:sp>
    </p:spTree>
    <p:extLst>
      <p:ext uri="{BB962C8B-B14F-4D97-AF65-F5344CB8AC3E}">
        <p14:creationId xmlns:p14="http://schemas.microsoft.com/office/powerpoint/2010/main" val="387069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9060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377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endParaRPr lang="en-US" dirty="0"/>
          </a:p>
        </p:txBody>
      </p:sp>
      <p:sp>
        <p:nvSpPr>
          <p:cNvPr id="3" name="Content Placeholder 2"/>
          <p:cNvSpPr>
            <a:spLocks noGrp="1"/>
          </p:cNvSpPr>
          <p:nvPr>
            <p:ph idx="1"/>
          </p:nvPr>
        </p:nvSpPr>
        <p:spPr>
          <a:xfrm>
            <a:off x="457200" y="1219200"/>
            <a:ext cx="7848600" cy="4906963"/>
          </a:xfrm>
        </p:spPr>
        <p:txBody>
          <a:bodyPr/>
          <a:lstStyle/>
          <a:p>
            <a:r>
              <a:rPr lang="en-US" dirty="0" smtClean="0"/>
              <a:t>Inspiratory reserve volume (IRV)= 3.0 L</a:t>
            </a:r>
          </a:p>
          <a:p>
            <a:r>
              <a:rPr lang="en-US" dirty="0" smtClean="0"/>
              <a:t>Measured IRV=VC-(TV+ERV)</a:t>
            </a:r>
          </a:p>
          <a:p>
            <a:r>
              <a:rPr lang="en-US" dirty="0" smtClean="0"/>
              <a:t>The additional air that can be inhaled after 	a normal tidal breath in. The maximum 	volume of air that can be inspired in 	addition to the tidal volume.</a:t>
            </a:r>
            <a:endParaRPr lang="en-US" dirty="0"/>
          </a:p>
        </p:txBody>
      </p:sp>
    </p:spTree>
    <p:extLst>
      <p:ext uri="{BB962C8B-B14F-4D97-AF65-F5344CB8AC3E}">
        <p14:creationId xmlns:p14="http://schemas.microsoft.com/office/powerpoint/2010/main" val="299206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smtClean="0"/>
              <a:t>Functional residual capacity (FRC)= 2.4 L=</a:t>
            </a:r>
          </a:p>
          <a:p>
            <a:r>
              <a:rPr lang="en-US" dirty="0" smtClean="0"/>
              <a:t>ERV + RV</a:t>
            </a:r>
          </a:p>
          <a:p>
            <a:r>
              <a:rPr lang="en-US" dirty="0" smtClean="0"/>
              <a:t>The amount of air left in lungs after tidal 	breath out.  The amount of air that stays 	in the lungs during normal breathing. </a:t>
            </a:r>
            <a:endParaRPr lang="en-US" dirty="0"/>
          </a:p>
        </p:txBody>
      </p:sp>
    </p:spTree>
    <p:extLst>
      <p:ext uri="{BB962C8B-B14F-4D97-AF65-F5344CB8AC3E}">
        <p14:creationId xmlns:p14="http://schemas.microsoft.com/office/powerpoint/2010/main" val="3608218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001000" cy="4525963"/>
          </a:xfrm>
        </p:spPr>
        <p:txBody>
          <a:bodyPr/>
          <a:lstStyle/>
          <a:p>
            <a:r>
              <a:rPr lang="en-US" dirty="0" smtClean="0"/>
              <a:t>Inspiratory Capacity (IC)= 3.5 L=</a:t>
            </a:r>
          </a:p>
          <a:p>
            <a:r>
              <a:rPr lang="en-US" dirty="0" smtClean="0"/>
              <a:t>TV + IRV</a:t>
            </a:r>
          </a:p>
          <a:p>
            <a:r>
              <a:rPr lang="en-US" dirty="0" smtClean="0"/>
              <a:t>The maximal volume that can be inspired following a normal expiration.</a:t>
            </a:r>
            <a:endParaRPr lang="en-US" dirty="0"/>
          </a:p>
        </p:txBody>
      </p:sp>
    </p:spTree>
    <p:extLst>
      <p:ext uri="{BB962C8B-B14F-4D97-AF65-F5344CB8AC3E}">
        <p14:creationId xmlns:p14="http://schemas.microsoft.com/office/powerpoint/2010/main" val="1697304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7696200" cy="4525963"/>
          </a:xfrm>
        </p:spPr>
        <p:txBody>
          <a:bodyPr/>
          <a:lstStyle/>
          <a:p>
            <a:r>
              <a:rPr lang="en-US" dirty="0" smtClean="0"/>
              <a:t>Anatomical dead space= 150 mL</a:t>
            </a:r>
          </a:p>
          <a:p>
            <a:r>
              <a:rPr lang="en-US" dirty="0" smtClean="0"/>
              <a:t>Measured</a:t>
            </a:r>
          </a:p>
          <a:p>
            <a:r>
              <a:rPr lang="en-US" dirty="0" smtClean="0"/>
              <a:t>The volume of the conducting airways. Measure with FOWLER METHOD</a:t>
            </a:r>
            <a:endParaRPr lang="en-US" dirty="0"/>
          </a:p>
        </p:txBody>
      </p:sp>
    </p:spTree>
    <p:extLst>
      <p:ext uri="{BB962C8B-B14F-4D97-AF65-F5344CB8AC3E}">
        <p14:creationId xmlns:p14="http://schemas.microsoft.com/office/powerpoint/2010/main" val="2965166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Physiologic dead volume= 155 mL</a:t>
            </a:r>
          </a:p>
          <a:p>
            <a:r>
              <a:rPr lang="en-US" dirty="0" smtClean="0"/>
              <a:t>The anatomic dead space plus the alveolar dead space.</a:t>
            </a:r>
            <a:endParaRPr lang="en-US" dirty="0"/>
          </a:p>
        </p:txBody>
      </p:sp>
    </p:spTree>
    <p:extLst>
      <p:ext uri="{BB962C8B-B14F-4D97-AF65-F5344CB8AC3E}">
        <p14:creationId xmlns:p14="http://schemas.microsoft.com/office/powerpoint/2010/main" val="3438639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sz="3200" dirty="0" smtClean="0"/>
              <a:t>10. Describe the neural controls of respiration.</a:t>
            </a:r>
            <a:endParaRPr lang="en-US" sz="3200" dirty="0"/>
          </a:p>
        </p:txBody>
      </p:sp>
      <p:sp>
        <p:nvSpPr>
          <p:cNvPr id="3" name="Content Placeholder 2"/>
          <p:cNvSpPr>
            <a:spLocks noGrp="1"/>
          </p:cNvSpPr>
          <p:nvPr>
            <p:ph idx="1"/>
          </p:nvPr>
        </p:nvSpPr>
        <p:spPr>
          <a:xfrm>
            <a:off x="457200" y="1371600"/>
            <a:ext cx="8001000" cy="4754563"/>
          </a:xfrm>
        </p:spPr>
        <p:txBody>
          <a:bodyPr>
            <a:normAutofit lnSpcReduction="10000"/>
          </a:bodyPr>
          <a:lstStyle/>
          <a:p>
            <a:r>
              <a:rPr lang="en-US" dirty="0" smtClean="0"/>
              <a:t>Respiratory control center in the medulla and pons of the brain</a:t>
            </a:r>
          </a:p>
          <a:p>
            <a:r>
              <a:rPr lang="en-US" dirty="0" smtClean="0"/>
              <a:t>From the medulla motor nerve fibers extend into the spinal cord through the phrenic nerve to the diaphragm</a:t>
            </a:r>
          </a:p>
          <a:p>
            <a:r>
              <a:rPr lang="en-US" dirty="0" smtClean="0"/>
              <a:t>Chemoreceptors located in the carotid &amp; aortic bodies as in the medulla</a:t>
            </a:r>
          </a:p>
          <a:p>
            <a:r>
              <a:rPr lang="en-US" dirty="0" smtClean="0"/>
              <a:t>Kept in pace moment to moment by changes in cellular oxygen requirements &amp; CO2 production &amp; hydrogen ion levels</a:t>
            </a:r>
            <a:endParaRPr lang="en-US" dirty="0"/>
          </a:p>
        </p:txBody>
      </p:sp>
    </p:spTree>
    <p:extLst>
      <p:ext uri="{BB962C8B-B14F-4D97-AF65-F5344CB8AC3E}">
        <p14:creationId xmlns:p14="http://schemas.microsoft.com/office/powerpoint/2010/main" val="2055398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11.Name several physical factors that influence  respiratory rate.</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Anxiety</a:t>
            </a:r>
          </a:p>
          <a:p>
            <a:r>
              <a:rPr lang="en-US" dirty="0" smtClean="0"/>
              <a:t>Exercise</a:t>
            </a:r>
          </a:p>
          <a:p>
            <a:r>
              <a:rPr lang="en-US" dirty="0" smtClean="0"/>
              <a:t>Awakefullness</a:t>
            </a:r>
          </a:p>
          <a:p>
            <a:r>
              <a:rPr lang="en-US" dirty="0" smtClean="0"/>
              <a:t>Drugs</a:t>
            </a:r>
          </a:p>
          <a:p>
            <a:r>
              <a:rPr lang="en-US" dirty="0" smtClean="0"/>
              <a:t>Activity level</a:t>
            </a:r>
            <a:endParaRPr lang="en-US" dirty="0"/>
          </a:p>
        </p:txBody>
      </p:sp>
    </p:spTree>
    <p:extLst>
      <p:ext uri="{BB962C8B-B14F-4D97-AF65-F5344CB8AC3E}">
        <p14:creationId xmlns:p14="http://schemas.microsoft.com/office/powerpoint/2010/main" val="428588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fontScale="90000"/>
          </a:bodyPr>
          <a:lstStyle/>
          <a:p>
            <a:r>
              <a:rPr lang="en-US" sz="3200" dirty="0" smtClean="0"/>
              <a:t>12. Describe the symptoms &amp; probable causes of Chronic Obstructive Pulmonary Disease  &amp; lung cancer.</a:t>
            </a:r>
            <a:endParaRPr lang="en-US" sz="3200" dirty="0"/>
          </a:p>
        </p:txBody>
      </p:sp>
      <p:sp>
        <p:nvSpPr>
          <p:cNvPr id="3" name="Content Placeholder 2"/>
          <p:cNvSpPr>
            <a:spLocks noGrp="1"/>
          </p:cNvSpPr>
          <p:nvPr>
            <p:ph idx="1"/>
          </p:nvPr>
        </p:nvSpPr>
        <p:spPr>
          <a:xfrm>
            <a:off x="457200" y="1447800"/>
            <a:ext cx="8001000" cy="4876800"/>
          </a:xfrm>
        </p:spPr>
        <p:txBody>
          <a:bodyPr/>
          <a:lstStyle/>
          <a:p>
            <a:endParaRPr lang="en-US" dirty="0" smtClean="0"/>
          </a:p>
          <a:p>
            <a:r>
              <a:rPr lang="en-US" dirty="0" smtClean="0"/>
              <a:t>Chronic Obstructive Pulmonary Disease- (COPD)- includes two lung conditions- Chronic bronchitis &amp; emphysema.</a:t>
            </a:r>
          </a:p>
          <a:p>
            <a:endParaRPr lang="en-US" dirty="0"/>
          </a:p>
          <a:p>
            <a:r>
              <a:rPr lang="en-US" dirty="0" smtClean="0"/>
              <a:t>About 50% to 90% of COPD cases are thought to be due to smoking. </a:t>
            </a:r>
            <a:endParaRPr lang="en-US" dirty="0"/>
          </a:p>
        </p:txBody>
      </p:sp>
    </p:spTree>
    <p:extLst>
      <p:ext uri="{BB962C8B-B14F-4D97-AF65-F5344CB8AC3E}">
        <p14:creationId xmlns:p14="http://schemas.microsoft.com/office/powerpoint/2010/main" val="668700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Chronic Bronchitis</a:t>
            </a:r>
            <a:endParaRPr lang="en-US" dirty="0"/>
          </a:p>
        </p:txBody>
      </p:sp>
      <p:sp>
        <p:nvSpPr>
          <p:cNvPr id="3" name="Content Placeholder 2"/>
          <p:cNvSpPr>
            <a:spLocks noGrp="1"/>
          </p:cNvSpPr>
          <p:nvPr>
            <p:ph idx="1"/>
          </p:nvPr>
        </p:nvSpPr>
        <p:spPr/>
        <p:txBody>
          <a:bodyPr/>
          <a:lstStyle/>
          <a:p>
            <a:r>
              <a:rPr lang="en-US" dirty="0" smtClean="0"/>
              <a:t>Inflammation in the airways leading to &amp; within the lungs (bronchial tubes).  The inflammation may narrow these tubes, which makes it hard to breathe.</a:t>
            </a:r>
          </a:p>
          <a:p>
            <a:endParaRPr lang="en-US" dirty="0"/>
          </a:p>
          <a:p>
            <a:r>
              <a:rPr lang="en-US" dirty="0" smtClean="0"/>
              <a:t>Chronic Bronchitis causes a persistent cough that brings up mucus (sputum). </a:t>
            </a:r>
            <a:endParaRPr lang="en-US" dirty="0"/>
          </a:p>
        </p:txBody>
      </p:sp>
    </p:spTree>
    <p:extLst>
      <p:ext uri="{BB962C8B-B14F-4D97-AF65-F5344CB8AC3E}">
        <p14:creationId xmlns:p14="http://schemas.microsoft.com/office/powerpoint/2010/main" val="2110071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Emphysema</a:t>
            </a:r>
            <a:endParaRPr lang="en-US" dirty="0"/>
          </a:p>
        </p:txBody>
      </p:sp>
      <p:sp>
        <p:nvSpPr>
          <p:cNvPr id="3" name="Content Placeholder 2"/>
          <p:cNvSpPr>
            <a:spLocks noGrp="1"/>
          </p:cNvSpPr>
          <p:nvPr>
            <p:ph idx="1"/>
          </p:nvPr>
        </p:nvSpPr>
        <p:spPr>
          <a:xfrm>
            <a:off x="457200" y="1219200"/>
            <a:ext cx="8305800" cy="5105400"/>
          </a:xfrm>
        </p:spPr>
        <p:txBody>
          <a:bodyPr/>
          <a:lstStyle/>
          <a:p>
            <a:r>
              <a:rPr lang="en-US" sz="2800" dirty="0" smtClean="0"/>
              <a:t>Long term (chronic), irreversible lung disease that occurs when the tiny air sacs in the lungs are damaged, usually as a result of long term smoking. It causes difficulty breathing &amp; shortness of breath that gets worse over time.</a:t>
            </a:r>
          </a:p>
          <a:p>
            <a:r>
              <a:rPr lang="en-US" sz="2800" dirty="0" smtClean="0"/>
              <a:t>A rare type of emphysema is caused by the lack of a substance in the lungs called alpha1-antitrypsin. This type of emphysema is usually inherited.</a:t>
            </a:r>
          </a:p>
          <a:p>
            <a:r>
              <a:rPr lang="en-US" sz="2800" dirty="0" smtClean="0"/>
              <a:t>It may feel as if you can’t get air in, but in fact, air is trapped in lungs</a:t>
            </a:r>
          </a:p>
          <a:p>
            <a:endParaRPr lang="en-US" dirty="0"/>
          </a:p>
        </p:txBody>
      </p:sp>
    </p:spTree>
    <p:extLst>
      <p:ext uri="{BB962C8B-B14F-4D97-AF65-F5344CB8AC3E}">
        <p14:creationId xmlns:p14="http://schemas.microsoft.com/office/powerpoint/2010/main" val="142621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09625"/>
            <a:ext cx="53340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97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COPD</a:t>
            </a:r>
            <a:endParaRPr lang="en-US" dirty="0"/>
          </a:p>
        </p:txBody>
      </p:sp>
      <p:sp>
        <p:nvSpPr>
          <p:cNvPr id="3" name="Content Placeholder 2"/>
          <p:cNvSpPr>
            <a:spLocks noGrp="1"/>
          </p:cNvSpPr>
          <p:nvPr>
            <p:ph idx="1"/>
          </p:nvPr>
        </p:nvSpPr>
        <p:spPr/>
        <p:txBody>
          <a:bodyPr/>
          <a:lstStyle/>
          <a:p>
            <a:endParaRPr lang="en-US" dirty="0" smtClean="0"/>
          </a:p>
          <a:p>
            <a:r>
              <a:rPr lang="en-US" dirty="0" smtClean="0"/>
              <a:t>More than 12 million people in the US have COPD, but another 12 million have COPD without knowing it.  COPD symptoms are sometimes DISMISSED as smokers cough.</a:t>
            </a:r>
          </a:p>
          <a:p>
            <a:r>
              <a:rPr lang="en-US" dirty="0" smtClean="0"/>
              <a:t>COPD is the 4</a:t>
            </a:r>
            <a:r>
              <a:rPr lang="en-US" baseline="30000" dirty="0" smtClean="0"/>
              <a:t>th</a:t>
            </a:r>
            <a:r>
              <a:rPr lang="en-US" dirty="0" smtClean="0"/>
              <a:t> leading cause of death</a:t>
            </a:r>
            <a:endParaRPr lang="en-US" dirty="0"/>
          </a:p>
        </p:txBody>
      </p:sp>
    </p:spTree>
    <p:extLst>
      <p:ext uri="{BB962C8B-B14F-4D97-AF65-F5344CB8AC3E}">
        <p14:creationId xmlns:p14="http://schemas.microsoft.com/office/powerpoint/2010/main" val="107645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Emphysema symptoms</a:t>
            </a:r>
            <a:endParaRPr lang="en-US" dirty="0"/>
          </a:p>
        </p:txBody>
      </p:sp>
      <p:sp>
        <p:nvSpPr>
          <p:cNvPr id="3" name="Content Placeholder 2"/>
          <p:cNvSpPr>
            <a:spLocks noGrp="1"/>
          </p:cNvSpPr>
          <p:nvPr>
            <p:ph idx="1"/>
          </p:nvPr>
        </p:nvSpPr>
        <p:spPr>
          <a:xfrm>
            <a:off x="457200" y="1447800"/>
            <a:ext cx="7924800" cy="4678363"/>
          </a:xfrm>
        </p:spPr>
        <p:txBody>
          <a:bodyPr>
            <a:normAutofit fontScale="92500" lnSpcReduction="10000"/>
          </a:bodyPr>
          <a:lstStyle/>
          <a:p>
            <a:r>
              <a:rPr lang="en-US" dirty="0" smtClean="0"/>
              <a:t>Emphysema is caused by destruction of alveoli, small sac-like structures in the lungs where oxygen from the air is exchanged for carbon dioxide in the blood.</a:t>
            </a:r>
          </a:p>
          <a:p>
            <a:r>
              <a:rPr lang="en-US" dirty="0" smtClean="0"/>
              <a:t>As a result of damage, the fragile alveolar walls become filled with holes. Destruction of alveolar walls lead to less surface area gas exchange, which leads to less oxygen in blood.  The loss of elasticity also leads to air becoming trapped in the lungs, resulting in too much carbon dioxide in the blood.</a:t>
            </a:r>
            <a:endParaRPr lang="en-US" dirty="0"/>
          </a:p>
        </p:txBody>
      </p:sp>
    </p:spTree>
    <p:extLst>
      <p:ext uri="{BB962C8B-B14F-4D97-AF65-F5344CB8AC3E}">
        <p14:creationId xmlns:p14="http://schemas.microsoft.com/office/powerpoint/2010/main" val="2851319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105835"/>
            <a:ext cx="6705600" cy="369332"/>
          </a:xfrm>
          <a:prstGeom prst="rect">
            <a:avLst/>
          </a:prstGeom>
        </p:spPr>
        <p:txBody>
          <a:bodyPr wrap="square">
            <a:spAutoFit/>
          </a:bodyPr>
          <a:lstStyle/>
          <a:p>
            <a:r>
              <a:rPr lang="en-US" dirty="0"/>
              <a:t>http://www.youtube.com/watch?v=SaeJUCVEp2s</a:t>
            </a:r>
          </a:p>
        </p:txBody>
      </p:sp>
    </p:spTree>
    <p:extLst>
      <p:ext uri="{BB962C8B-B14F-4D97-AF65-F5344CB8AC3E}">
        <p14:creationId xmlns:p14="http://schemas.microsoft.com/office/powerpoint/2010/main" val="295433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257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683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ac/Centrilobular_emphysema_865_lo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91400" cy="431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200" dirty="0" smtClean="0"/>
              <a:t>Gross pathology of lung showing centrilobular emphysema characteristic of smoking.</a:t>
            </a:r>
            <a:endParaRPr lang="en-US" sz="32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11521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Lung Cancer</a:t>
            </a:r>
            <a:endParaRPr lang="en-US" dirty="0"/>
          </a:p>
        </p:txBody>
      </p:sp>
      <p:sp>
        <p:nvSpPr>
          <p:cNvPr id="3" name="Content Placeholder 2"/>
          <p:cNvSpPr>
            <a:spLocks noGrp="1"/>
          </p:cNvSpPr>
          <p:nvPr>
            <p:ph idx="1"/>
          </p:nvPr>
        </p:nvSpPr>
        <p:spPr>
          <a:xfrm>
            <a:off x="457200" y="1295400"/>
            <a:ext cx="7924800" cy="4830763"/>
          </a:xfrm>
        </p:spPr>
        <p:txBody>
          <a:bodyPr>
            <a:normAutofit lnSpcReduction="10000"/>
          </a:bodyPr>
          <a:lstStyle/>
          <a:p>
            <a:r>
              <a:rPr lang="en-US" dirty="0" smtClean="0"/>
              <a:t>Symptoms of lung cancer vary depending on the type, location, and size of tumor.</a:t>
            </a:r>
          </a:p>
          <a:p>
            <a:r>
              <a:rPr lang="en-US" dirty="0" smtClean="0"/>
              <a:t>Many people with lung cancer have no symptoms until the disease has advanced into late stages.</a:t>
            </a:r>
          </a:p>
          <a:p>
            <a:r>
              <a:rPr lang="en-US" dirty="0" smtClean="0"/>
              <a:t>Some lung cancer symptoms are similar to those of other common illnesses.  Advise your physician of your medical &amp; social history at each physical examination to assist in a prompt and accurate diagnosis.</a:t>
            </a:r>
            <a:endParaRPr lang="en-US" dirty="0"/>
          </a:p>
        </p:txBody>
      </p:sp>
    </p:spTree>
    <p:extLst>
      <p:ext uri="{BB962C8B-B14F-4D97-AF65-F5344CB8AC3E}">
        <p14:creationId xmlns:p14="http://schemas.microsoft.com/office/powerpoint/2010/main" val="1757790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143000"/>
          </a:xfrm>
        </p:spPr>
        <p:txBody>
          <a:bodyPr>
            <a:normAutofit/>
          </a:bodyPr>
          <a:lstStyle/>
          <a:p>
            <a:r>
              <a:rPr lang="en-US" sz="3200" dirty="0" smtClean="0"/>
              <a:t>When lung cancer does cause symptoms, they can include the following:</a:t>
            </a:r>
            <a:endParaRPr lang="en-US" sz="3200" dirty="0"/>
          </a:p>
        </p:txBody>
      </p:sp>
      <p:sp>
        <p:nvSpPr>
          <p:cNvPr id="3" name="Content Placeholder 2"/>
          <p:cNvSpPr>
            <a:spLocks noGrp="1"/>
          </p:cNvSpPr>
          <p:nvPr>
            <p:ph idx="1"/>
          </p:nvPr>
        </p:nvSpPr>
        <p:spPr>
          <a:xfrm>
            <a:off x="457200" y="1219200"/>
            <a:ext cx="8077200" cy="4906963"/>
          </a:xfrm>
        </p:spPr>
        <p:txBody>
          <a:bodyPr>
            <a:normAutofit lnSpcReduction="10000"/>
          </a:bodyPr>
          <a:lstStyle/>
          <a:p>
            <a:r>
              <a:rPr lang="en-US" sz="2400" dirty="0" smtClean="0"/>
              <a:t>Coughing (most common)</a:t>
            </a:r>
          </a:p>
          <a:p>
            <a:r>
              <a:rPr lang="en-US" sz="2400" dirty="0" smtClean="0"/>
              <a:t>Shortness of Breath (dyspnea)</a:t>
            </a:r>
          </a:p>
          <a:p>
            <a:r>
              <a:rPr lang="en-US" sz="2400" dirty="0" smtClean="0"/>
              <a:t>Fatigue</a:t>
            </a:r>
          </a:p>
          <a:p>
            <a:r>
              <a:rPr lang="en-US" sz="2400" dirty="0" smtClean="0"/>
              <a:t>Wheezing</a:t>
            </a:r>
          </a:p>
          <a:p>
            <a:r>
              <a:rPr lang="en-US" sz="2400" dirty="0" smtClean="0"/>
              <a:t>Pain in the chest, shoulder, upper back, arm</a:t>
            </a:r>
          </a:p>
          <a:p>
            <a:r>
              <a:rPr lang="en-US" sz="2400" dirty="0" smtClean="0"/>
              <a:t>Coughing up blood (hemoptysis)</a:t>
            </a:r>
          </a:p>
          <a:p>
            <a:r>
              <a:rPr lang="en-US" sz="2400" dirty="0" smtClean="0"/>
              <a:t>Repeated pneumonia or bronchitis</a:t>
            </a:r>
          </a:p>
          <a:p>
            <a:r>
              <a:rPr lang="en-US" sz="2400" dirty="0" smtClean="0"/>
              <a:t>Loss of appetite (anorexia) or weight loss</a:t>
            </a:r>
          </a:p>
          <a:p>
            <a:r>
              <a:rPr lang="en-US" sz="2400" dirty="0" smtClean="0"/>
              <a:t>General pain</a:t>
            </a:r>
          </a:p>
          <a:p>
            <a:r>
              <a:rPr lang="en-US" sz="2400" dirty="0" smtClean="0"/>
              <a:t>Hoarseness</a:t>
            </a:r>
          </a:p>
          <a:p>
            <a:r>
              <a:rPr lang="en-US" sz="2400" dirty="0" smtClean="0"/>
              <a:t>Swelling of face or neck</a:t>
            </a:r>
          </a:p>
          <a:p>
            <a:r>
              <a:rPr lang="en-US" sz="2400" dirty="0" smtClean="0"/>
              <a:t>Pleural effusion</a:t>
            </a:r>
            <a:endParaRPr lang="en-US" sz="2400" dirty="0"/>
          </a:p>
        </p:txBody>
      </p:sp>
    </p:spTree>
    <p:extLst>
      <p:ext uri="{BB962C8B-B14F-4D97-AF65-F5344CB8AC3E}">
        <p14:creationId xmlns:p14="http://schemas.microsoft.com/office/powerpoint/2010/main" val="2712793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874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sz="3200" dirty="0" smtClean="0"/>
              <a:t>13. Describe normal changes that occur in respiratory system functioning from infancy to old age.</a:t>
            </a:r>
            <a:endParaRPr lang="en-US" sz="3200" dirty="0"/>
          </a:p>
        </p:txBody>
      </p:sp>
      <p:sp>
        <p:nvSpPr>
          <p:cNvPr id="3" name="Content Placeholder 2"/>
          <p:cNvSpPr>
            <a:spLocks noGrp="1"/>
          </p:cNvSpPr>
          <p:nvPr>
            <p:ph idx="1"/>
          </p:nvPr>
        </p:nvSpPr>
        <p:spPr>
          <a:xfrm>
            <a:off x="457200" y="1600200"/>
            <a:ext cx="7924800" cy="4724400"/>
          </a:xfrm>
        </p:spPr>
        <p:txBody>
          <a:bodyPr/>
          <a:lstStyle/>
          <a:p>
            <a:endParaRPr lang="en-US" dirty="0" smtClean="0"/>
          </a:p>
          <a:p>
            <a:r>
              <a:rPr lang="en-US" dirty="0" smtClean="0"/>
              <a:t>With age lung tissue lose elasticity and become rigid</a:t>
            </a:r>
          </a:p>
          <a:p>
            <a:r>
              <a:rPr lang="en-US" dirty="0" smtClean="0"/>
              <a:t>Muscle strength weakens &amp; arthritis leads to chest wall rigidity</a:t>
            </a:r>
          </a:p>
          <a:p>
            <a:r>
              <a:rPr lang="en-US" dirty="0" smtClean="0"/>
              <a:t>Immune system not working as well leads to increased infection</a:t>
            </a:r>
          </a:p>
          <a:p>
            <a:r>
              <a:rPr lang="en-US" dirty="0" smtClean="0"/>
              <a:t>Increased emphysema due to exposure</a:t>
            </a:r>
            <a:endParaRPr lang="en-US" dirty="0"/>
          </a:p>
        </p:txBody>
      </p:sp>
    </p:spTree>
    <p:extLst>
      <p:ext uri="{BB962C8B-B14F-4D97-AF65-F5344CB8AC3E}">
        <p14:creationId xmlns:p14="http://schemas.microsoft.com/office/powerpoint/2010/main" val="163999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40385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652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73379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42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3352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8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Singing Vocal Chords</a:t>
            </a:r>
            <a:br>
              <a:rPr lang="en-US" dirty="0"/>
            </a:br>
            <a:endParaRPr lang="en-US" dirty="0"/>
          </a:p>
        </p:txBody>
      </p:sp>
      <p:sp>
        <p:nvSpPr>
          <p:cNvPr id="3" name="Content Placeholder 2"/>
          <p:cNvSpPr>
            <a:spLocks noGrp="1"/>
          </p:cNvSpPr>
          <p:nvPr>
            <p:ph idx="1"/>
          </p:nvPr>
        </p:nvSpPr>
        <p:spPr/>
        <p:txBody>
          <a:bodyPr>
            <a:normAutofit/>
          </a:bodyPr>
          <a:lstStyle/>
          <a:p>
            <a:pPr lvl="1"/>
            <a:r>
              <a:rPr lang="en-US" dirty="0" smtClean="0">
                <a:hlinkClick r:id="rId2"/>
              </a:rPr>
              <a:t>http</a:t>
            </a:r>
            <a:r>
              <a:rPr lang="en-US" dirty="0" smtClean="0">
                <a:hlinkClick r:id="rId2"/>
              </a:rPr>
              <a:t>://</a:t>
            </a:r>
            <a:r>
              <a:rPr lang="en-US" dirty="0" smtClean="0">
                <a:hlinkClick r:id="rId2"/>
              </a:rPr>
              <a:t>www.youtube.com/watch?v=b_rRHPn8PS4&amp;feature=related</a:t>
            </a:r>
            <a:endParaRPr lang="en-US" dirty="0" smtClean="0"/>
          </a:p>
          <a:p>
            <a:pPr marL="448056" lvl="1" indent="0">
              <a:buNone/>
            </a:pPr>
            <a:endParaRPr lang="en-US" dirty="0"/>
          </a:p>
          <a:p>
            <a:pPr marL="448056" lvl="1" indent="0">
              <a:buNone/>
            </a:pPr>
            <a:r>
              <a:rPr lang="en-US" dirty="0">
                <a:hlinkClick r:id="rId3"/>
              </a:rPr>
              <a:t>https://</a:t>
            </a:r>
            <a:r>
              <a:rPr lang="en-US" dirty="0" smtClean="0">
                <a:hlinkClick r:id="rId3"/>
              </a:rPr>
              <a:t>www.youtube.com/watch?v=Cwnpg0tK_8Q</a:t>
            </a:r>
            <a:endParaRPr lang="en-US" dirty="0" smtClean="0"/>
          </a:p>
          <a:p>
            <a:pPr marL="448056" lvl="1" indent="0">
              <a:buNone/>
            </a:pPr>
            <a:endParaRPr lang="en-US" dirty="0" smtClean="0"/>
          </a:p>
          <a:p>
            <a:pPr marL="448056" lvl="1" indent="0">
              <a:buNone/>
            </a:pPr>
            <a:r>
              <a:rPr lang="en-US" dirty="0" smtClean="0"/>
              <a:t>Esophagus vs. trachea</a:t>
            </a:r>
          </a:p>
          <a:p>
            <a:pPr lvl="1">
              <a:buFont typeface="Arial" pitchFamily="34" charset="0"/>
              <a:buChar char="•"/>
            </a:pPr>
            <a:r>
              <a:rPr lang="en-US" dirty="0" smtClean="0">
                <a:hlinkClick r:id="rId4"/>
              </a:rPr>
              <a:t>http://</a:t>
            </a:r>
            <a:r>
              <a:rPr lang="en-US" dirty="0" smtClean="0">
                <a:hlinkClick r:id="rId4"/>
              </a:rPr>
              <a:t>www.youtube.com/watch?v=JZ9kGLG-Tdg</a:t>
            </a:r>
            <a:endParaRPr lang="en-US" dirty="0" smtClean="0"/>
          </a:p>
          <a:p>
            <a:pPr lvl="1">
              <a:buFont typeface="Arial" pitchFamily="34" charset="0"/>
              <a:buChar char="•"/>
            </a:pPr>
            <a:endParaRPr lang="en-US" dirty="0"/>
          </a:p>
        </p:txBody>
      </p:sp>
    </p:spTree>
    <p:extLst>
      <p:ext uri="{BB962C8B-B14F-4D97-AF65-F5344CB8AC3E}">
        <p14:creationId xmlns:p14="http://schemas.microsoft.com/office/powerpoint/2010/main" val="124086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2</a:t>
            </a:r>
            <a:r>
              <a:rPr lang="en-US" sz="3200" dirty="0" smtClean="0"/>
              <a:t>. Describe several protective mechanisms of the respiratory system.</a:t>
            </a:r>
            <a:endParaRPr lang="en-US" sz="3200" dirty="0"/>
          </a:p>
        </p:txBody>
      </p:sp>
      <p:sp>
        <p:nvSpPr>
          <p:cNvPr id="3" name="Content Placeholder 2"/>
          <p:cNvSpPr>
            <a:spLocks noGrp="1"/>
          </p:cNvSpPr>
          <p:nvPr>
            <p:ph idx="1"/>
          </p:nvPr>
        </p:nvSpPr>
        <p:spPr>
          <a:xfrm>
            <a:off x="457200" y="1295400"/>
            <a:ext cx="7924800" cy="4830763"/>
          </a:xfrm>
        </p:spPr>
        <p:txBody>
          <a:bodyPr>
            <a:normAutofit/>
          </a:bodyPr>
          <a:lstStyle/>
          <a:p>
            <a:pPr>
              <a:buFont typeface="Courier New" pitchFamily="49" charset="0"/>
              <a:buChar char="o"/>
            </a:pPr>
            <a:r>
              <a:rPr lang="en-US" sz="2000" dirty="0" smtClean="0"/>
              <a:t>Foreign bodies such as dust particles and pathogens are filtered out by the hairs of the nostrils or caught I the surface mucus</a:t>
            </a:r>
          </a:p>
          <a:p>
            <a:pPr>
              <a:buFont typeface="Courier New" pitchFamily="49" charset="0"/>
              <a:buChar char="o"/>
            </a:pPr>
            <a:r>
              <a:rPr lang="en-US" sz="2000" dirty="0" smtClean="0"/>
              <a:t>Air is warmed by the blood in the vascular mucus membrane and moistened by the liquid secreted by the mucus membrane</a:t>
            </a:r>
          </a:p>
          <a:p>
            <a:pPr>
              <a:buFont typeface="Courier New" pitchFamily="49" charset="0"/>
              <a:buChar char="o"/>
            </a:pPr>
            <a:r>
              <a:rPr lang="en-US" sz="2000" dirty="0" smtClean="0"/>
              <a:t>Epiglottis flap covers the glottis so food does not go into the trachea</a:t>
            </a:r>
          </a:p>
          <a:p>
            <a:pPr>
              <a:buFont typeface="Courier New" pitchFamily="49" charset="0"/>
              <a:buChar char="o"/>
            </a:pPr>
            <a:r>
              <a:rPr lang="en-US" sz="2000" dirty="0" smtClean="0"/>
              <a:t>The bronchi are lined with epithelial cells that have cilia to filter our impurities</a:t>
            </a:r>
          </a:p>
          <a:p>
            <a:pPr>
              <a:buFont typeface="Courier New" pitchFamily="49" charset="0"/>
              <a:buChar char="o"/>
            </a:pPr>
            <a:r>
              <a:rPr lang="en-US" sz="2000" dirty="0" smtClean="0"/>
              <a:t>Cells in the alveoli produce surfactant that reduces surface tension and prevents collapse and aides in expansion</a:t>
            </a:r>
          </a:p>
          <a:p>
            <a:pPr>
              <a:buFont typeface="Courier New" pitchFamily="49" charset="0"/>
              <a:buChar char="o"/>
            </a:pPr>
            <a:r>
              <a:rPr lang="en-US" sz="2000" dirty="0" smtClean="0"/>
              <a:t>Alveolar macrophages are the primary WBC that protect the lung against inhale or aspirated microbes</a:t>
            </a:r>
            <a:endParaRPr lang="en-US" sz="2000" dirty="0"/>
          </a:p>
        </p:txBody>
      </p:sp>
    </p:spTree>
    <p:extLst>
      <p:ext uri="{BB962C8B-B14F-4D97-AF65-F5344CB8AC3E}">
        <p14:creationId xmlns:p14="http://schemas.microsoft.com/office/powerpoint/2010/main" val="378717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268</TotalTime>
  <Words>1394</Words>
  <Application>Microsoft Office PowerPoint</Application>
  <PresentationFormat>On-screen Show (4:3)</PresentationFormat>
  <Paragraphs>184</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Franklin Gothic Book</vt:lpstr>
      <vt:lpstr>Wingdings 2</vt:lpstr>
      <vt:lpstr>Technic</vt:lpstr>
      <vt:lpstr>Respiratory System</vt:lpstr>
      <vt:lpstr>1. Identify the organs forming the respiratory passage-way in descending order until the alveoli are reached.</vt:lpstr>
      <vt:lpstr>PowerPoint Presentation</vt:lpstr>
      <vt:lpstr>PowerPoint Presentation</vt:lpstr>
      <vt:lpstr>PowerPoint Presentation</vt:lpstr>
      <vt:lpstr>PowerPoint Presentation</vt:lpstr>
      <vt:lpstr>PowerPoint Presentation</vt:lpstr>
      <vt:lpstr>Singing Vocal Chords </vt:lpstr>
      <vt:lpstr>2. Describe several protective mechanisms of the respiratory system.</vt:lpstr>
      <vt:lpstr>      LUNGS</vt:lpstr>
      <vt:lpstr> OXYGEN EXCHANGE</vt:lpstr>
      <vt:lpstr>3. Describe the makeup of the respiratory membrane &amp; relate its structure to it function.</vt:lpstr>
      <vt:lpstr>4.  Describe the structure &amp; function of the lungs &amp; pleural coverings.</vt:lpstr>
      <vt:lpstr>PowerPoint Presentation</vt:lpstr>
      <vt:lpstr>5. Explain the relative roles of the respiratory muscles &amp; lung elasticity in effecting volume changes that cause air to flow into and out of the lungs.</vt:lpstr>
      <vt:lpstr>PowerPoint Presentation</vt:lpstr>
      <vt:lpstr>Diaphragm Dome- shaped skeletal muscle that  forms floor of thoracic cavity.</vt:lpstr>
      <vt:lpstr> Ribs form walls of thoracic cavity.</vt:lpstr>
      <vt:lpstr>6. Explain the function importance of the partial vacuum that exists in the intrapleural space. </vt:lpstr>
      <vt:lpstr>7. Describe several physical factors that  influence pulmonary ventilation.</vt:lpstr>
      <vt:lpstr>9. Describe how oxygen &amp; carbon dioxide are  transported in the blood.</vt:lpstr>
      <vt:lpstr> Transportation of Carbon Dioxide</vt:lpstr>
      <vt:lpstr>8. Explain &amp; Compare the various lung volumes &amp; capacities. Indicate types of information that can be gained from pulmonary function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Describe the neural controls of respiration.</vt:lpstr>
      <vt:lpstr>11.Name several physical factors that influence  respiratory rate.</vt:lpstr>
      <vt:lpstr>12. Describe the symptoms &amp; probable causes of Chronic Obstructive Pulmonary Disease  &amp; lung cancer.</vt:lpstr>
      <vt:lpstr>    Chronic Bronchitis</vt:lpstr>
      <vt:lpstr>  Emphysema</vt:lpstr>
      <vt:lpstr>    COPD</vt:lpstr>
      <vt:lpstr> Emphysema symptoms</vt:lpstr>
      <vt:lpstr>PowerPoint Presentation</vt:lpstr>
      <vt:lpstr>PowerPoint Presentation</vt:lpstr>
      <vt:lpstr>Gross pathology of lung showing centrilobular emphysema characteristic of smoking.</vt:lpstr>
      <vt:lpstr>    Lung Cancer</vt:lpstr>
      <vt:lpstr>When lung cancer does cause symptoms, they can include the following:</vt:lpstr>
      <vt:lpstr>PowerPoint Presentation</vt:lpstr>
      <vt:lpstr>13. Describe normal changes that occur in respiratory system functioning from infancy to old age.</vt:lpstr>
    </vt:vector>
  </TitlesOfParts>
  <Company>HPTC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Fisher, Phil</dc:creator>
  <cp:lastModifiedBy>Cottom, Polly</cp:lastModifiedBy>
  <cp:revision>22</cp:revision>
  <cp:lastPrinted>2012-02-13T23:04:08Z</cp:lastPrinted>
  <dcterms:created xsi:type="dcterms:W3CDTF">2011-10-10T14:39:13Z</dcterms:created>
  <dcterms:modified xsi:type="dcterms:W3CDTF">2016-03-07T15:36:36Z</dcterms:modified>
</cp:coreProperties>
</file>