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handoutMasterIdLst>
    <p:handoutMasterId r:id="rId54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ttom, Polly" initials="CP" lastIdx="1" clrIdx="0">
    <p:extLst>
      <p:ext uri="{19B8F6BF-5375-455C-9EA6-DF929625EA0E}">
        <p15:presenceInfo xmlns:p15="http://schemas.microsoft.com/office/powerpoint/2012/main" userId="S-1-5-21-1757981266-1336601894-839522115-1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2T17:20:20.86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8E082-5C40-49C5-8671-788669B2BAB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FEF6-DB35-40E1-8207-126E92732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0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4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9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205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4109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9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4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4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3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3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3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4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9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9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RUJD5NEXC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ll_membran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hosphate" TargetMode="External"/><Relationship Id="rId5" Type="http://schemas.openxmlformats.org/officeDocument/2006/relationships/hyperlink" Target="https://en.wikipedia.org/wiki/Hydrophile" TargetMode="External"/><Relationship Id="rId4" Type="http://schemas.openxmlformats.org/officeDocument/2006/relationships/hyperlink" Target="https://en.wikipedia.org/wiki/Hydrophobi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zFgT4aofA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fu1DE9PK2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S84OoHJnQ" TargetMode="External"/><Relationship Id="rId7" Type="http://schemas.openxmlformats.org/officeDocument/2006/relationships/image" Target="../media/image27.jpg"/><Relationship Id="rId2" Type="http://schemas.openxmlformats.org/officeDocument/2006/relationships/hyperlink" Target="https://www.youtube.com/watch?v=UhqcB34Awp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hyperlink" Target="https://www.youtube.com/watch?v=gJ309LfHQ3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7iAVCLZWu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q2zUBBh4f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org/cancer/showallcancertypes/index" TargetMode="External"/><Relationship Id="rId2" Type="http://schemas.openxmlformats.org/officeDocument/2006/relationships/hyperlink" Target="http://www.cancercenter.com/discussions/blog/anatomy-of-cancer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847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 Identify  </a:t>
            </a:r>
            <a:r>
              <a:rPr lang="en-US" dirty="0"/>
              <a:t>on a cell model or diagram </a:t>
            </a:r>
            <a:r>
              <a:rPr lang="en-US" dirty="0" smtClean="0"/>
              <a:t>the cell  </a:t>
            </a:r>
            <a:r>
              <a:rPr lang="en-US" dirty="0"/>
              <a:t>organelles and be able to explain their function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2557463"/>
            <a:ext cx="5733669" cy="42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Digestive organelles</a:t>
            </a:r>
          </a:p>
          <a:p>
            <a:r>
              <a:rPr lang="en-US" sz="3200" dirty="0" smtClean="0"/>
              <a:t>Contains powerful enzymes</a:t>
            </a:r>
          </a:p>
          <a:p>
            <a:r>
              <a:rPr lang="en-US" sz="3200" dirty="0" smtClean="0"/>
              <a:t>Break down intracellular </a:t>
            </a:r>
            <a:r>
              <a:rPr lang="en-US" sz="3200" dirty="0" smtClean="0"/>
              <a:t>debris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 smtClean="0"/>
              <a:t>and clean house through phagocytosis</a:t>
            </a:r>
          </a:p>
        </p:txBody>
      </p:sp>
      <p:pic>
        <p:nvPicPr>
          <p:cNvPr id="4" name="Picture 3" descr="http://e08595.medialib.glogster.com/media/35/35b463d5913c900769b0ee525fa8fded3f85bf50f8e4d4a6ccece8f769711b74/lysosome2-p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40" y="4210050"/>
            <a:ext cx="440436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6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1508"/>
            <a:ext cx="9601196" cy="34843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Thread like structure called microfilaments and microtubules</a:t>
            </a:r>
          </a:p>
          <a:p>
            <a:r>
              <a:rPr lang="en-US" sz="3200" dirty="0" smtClean="0"/>
              <a:t>Helps cell maintain shape and </a:t>
            </a:r>
            <a:r>
              <a:rPr lang="en-US" sz="3200" dirty="0" smtClean="0"/>
              <a:t>assisted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 smtClean="0"/>
              <a:t>with various movements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for </a:t>
            </a:r>
            <a:r>
              <a:rPr lang="en-US" sz="3200" dirty="0" smtClean="0"/>
              <a:t>example in muscle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movement</a:t>
            </a:r>
            <a:endParaRPr lang="en-US" sz="3200" dirty="0"/>
          </a:p>
        </p:txBody>
      </p:sp>
      <p:pic>
        <p:nvPicPr>
          <p:cNvPr id="4" name="Picture 3" descr="http://thebuildingblockofbiology.files.wordpress.com/2013/01/cy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4064317"/>
            <a:ext cx="6278880" cy="2793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1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Paired, </a:t>
            </a:r>
            <a:r>
              <a:rPr lang="en-US" sz="4000" dirty="0" smtClean="0"/>
              <a:t>rod-shaped</a:t>
            </a:r>
          </a:p>
          <a:p>
            <a:pPr marL="0" indent="0">
              <a:buNone/>
            </a:pPr>
            <a:r>
              <a:rPr lang="en-US" sz="4000" dirty="0" smtClean="0"/>
              <a:t> microtubule </a:t>
            </a:r>
            <a:r>
              <a:rPr lang="en-US" sz="4000" dirty="0" smtClean="0"/>
              <a:t>structures</a:t>
            </a:r>
          </a:p>
          <a:p>
            <a:r>
              <a:rPr lang="en-US" sz="4000" dirty="0" smtClean="0"/>
              <a:t>Help separate the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chromosomes </a:t>
            </a:r>
            <a:r>
              <a:rPr lang="en-US" sz="4000" dirty="0" smtClean="0"/>
              <a:t>in cell division</a:t>
            </a:r>
          </a:p>
          <a:p>
            <a:endParaRPr lang="en-US" sz="4000" dirty="0"/>
          </a:p>
        </p:txBody>
      </p:sp>
      <p:pic>
        <p:nvPicPr>
          <p:cNvPr id="4" name="Picture 3" descr="http://tse3.mm.bing.net/th?id=OIP.M4d478bceb6c0f2c34705c9f433a2f428H0&amp;pid=15.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1300"/>
            <a:ext cx="4572000" cy="307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iddletownhighschool.wikispaces.com/file/view/Centriole.jpg/173945055/Centrio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3840480"/>
            <a:ext cx="3520440" cy="281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Short hair like projections present in some cells</a:t>
            </a:r>
          </a:p>
          <a:p>
            <a:r>
              <a:rPr lang="en-US" sz="3600" dirty="0" smtClean="0"/>
              <a:t>Create movement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around </a:t>
            </a:r>
            <a:r>
              <a:rPr lang="en-US" sz="3600" dirty="0" smtClean="0"/>
              <a:t>the cell</a:t>
            </a:r>
          </a:p>
          <a:p>
            <a:r>
              <a:rPr lang="en-US" sz="3600" dirty="0" smtClean="0"/>
              <a:t>Example cells </a:t>
            </a:r>
            <a:r>
              <a:rPr lang="en-US" sz="3600" dirty="0" smtClean="0"/>
              <a:t>lining</a:t>
            </a:r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 smtClean="0"/>
              <a:t>lungs</a:t>
            </a:r>
          </a:p>
          <a:p>
            <a:endParaRPr lang="en-US" dirty="0"/>
          </a:p>
        </p:txBody>
      </p:sp>
      <p:pic>
        <p:nvPicPr>
          <p:cNvPr id="4" name="Picture 3" descr="http://tse4.mm.bing.net/th?id=OIP.M66467d43573d95f0f2c66d9a12fb7cd9o0&amp;pid=15.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90" y="3352800"/>
            <a:ext cx="462153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2171700" y="60045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whip-like extensions that move the cells</a:t>
            </a:r>
          </a:p>
          <a:p>
            <a:r>
              <a:rPr lang="en-US" dirty="0" smtClean="0"/>
              <a:t>Example the sperm cells</a:t>
            </a:r>
            <a:endParaRPr lang="en-US" dirty="0"/>
          </a:p>
        </p:txBody>
      </p:sp>
      <p:pic>
        <p:nvPicPr>
          <p:cNvPr id="4" name="Picture 3" descr="http://tse1.mm.bing.net/th?id=OIP.Me059bd7ea1d75727cb756e1c8d820b4bH0&amp;pid=15.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70" y="3223260"/>
            <a:ext cx="36957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2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35844" y="3244334"/>
            <a:ext cx="5120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www.youtube.com/watch?v=URUJD5NEXC8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982" y="108881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  D</a:t>
            </a:r>
            <a:r>
              <a:rPr lang="en-US" sz="4000" dirty="0" smtClean="0"/>
              <a:t>escribe the structure of the plasma membrane, and explain how the various transport process account for the directional movements for specific substances across the plasma membrane</a:t>
            </a:r>
            <a:endParaRPr lang="en-US" sz="4000" dirty="0"/>
          </a:p>
        </p:txBody>
      </p:sp>
      <p:pic>
        <p:nvPicPr>
          <p:cNvPr id="4" name="Content Placeholder 3" descr="https://online.science.psu.edu/sites/default/files/biol011/Fig-3-3-Proteins-in-Plasma-Membrane_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85" y="3332944"/>
            <a:ext cx="4296528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068" y="1221029"/>
            <a:ext cx="3268359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189" y="2524896"/>
            <a:ext cx="9331408" cy="335097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Phospholipids</a:t>
            </a:r>
          </a:p>
          <a:p>
            <a:r>
              <a:rPr lang="en-US" sz="2800" dirty="0" smtClean="0"/>
              <a:t>Cholesterol</a:t>
            </a:r>
          </a:p>
          <a:p>
            <a:r>
              <a:rPr lang="en-US" sz="2800" dirty="0" smtClean="0"/>
              <a:t>Glycoproteins</a:t>
            </a:r>
          </a:p>
          <a:p>
            <a:r>
              <a:rPr lang="en-US" sz="2800" dirty="0" smtClean="0"/>
              <a:t>Pore proteins</a:t>
            </a:r>
          </a:p>
          <a:p>
            <a:r>
              <a:rPr lang="en-US" sz="2800" dirty="0" smtClean="0"/>
              <a:t>Channel proteins</a:t>
            </a:r>
          </a:p>
          <a:p>
            <a:r>
              <a:rPr lang="en-US" sz="2800" dirty="0" smtClean="0"/>
              <a:t>Receptor proteins</a:t>
            </a: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60" y="524422"/>
            <a:ext cx="7172993" cy="40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885660"/>
            <a:ext cx="3901440" cy="2694432"/>
          </a:xfrm>
        </p:spPr>
      </p:pic>
      <p:sp>
        <p:nvSpPr>
          <p:cNvPr id="5" name="Rectangle 4"/>
          <p:cNvSpPr/>
          <p:nvPr/>
        </p:nvSpPr>
        <p:spPr>
          <a:xfrm>
            <a:off x="5774724" y="2784388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3521" y="2475914"/>
            <a:ext cx="60209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ajor component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all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Cell membrane"/>
              </a:rPr>
              <a:t>cell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Cell membrane"/>
              </a:rPr>
              <a:t>membranes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Two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Hydrophobic"/>
              </a:rPr>
              <a:t>hydrophobic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fatty acid "tails" and a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Hydrophile"/>
              </a:rPr>
              <a:t>hydrophilic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Phosphate"/>
              </a:rPr>
              <a:t>phosphate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"head",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joined</a:t>
            </a:r>
          </a:p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Holds the cell together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48079"/>
            <a:ext cx="4704173" cy="3317875"/>
          </a:xfrm>
        </p:spPr>
      </p:pic>
      <p:sp>
        <p:nvSpPr>
          <p:cNvPr id="5" name="TextBox 4"/>
          <p:cNvSpPr txBox="1"/>
          <p:nvPr/>
        </p:nvSpPr>
        <p:spPr>
          <a:xfrm>
            <a:off x="6433752" y="2810862"/>
            <a:ext cx="46379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Stabilizes the cell wall</a:t>
            </a:r>
          </a:p>
          <a:p>
            <a:endParaRPr lang="en-US" sz="4000" dirty="0"/>
          </a:p>
          <a:p>
            <a:r>
              <a:rPr lang="en-US" sz="4000" dirty="0" smtClean="0"/>
              <a:t>Maintains the boundary of the cell membrane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22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876301"/>
            <a:ext cx="6815669" cy="1269999"/>
          </a:xfrm>
        </p:spPr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2451100"/>
            <a:ext cx="6815669" cy="2578099"/>
          </a:xfrm>
        </p:spPr>
        <p:txBody>
          <a:bodyPr>
            <a:noAutofit/>
          </a:bodyPr>
          <a:lstStyle/>
          <a:p>
            <a:r>
              <a:rPr lang="en-US" sz="4000" dirty="0" smtClean="0"/>
              <a:t>Surrounds and supports organelles</a:t>
            </a:r>
          </a:p>
          <a:p>
            <a:r>
              <a:rPr lang="en-US" sz="4000" dirty="0" smtClean="0"/>
              <a:t>Medium through which nutrients and waste move</a:t>
            </a:r>
          </a:p>
        </p:txBody>
      </p:sp>
    </p:spTree>
    <p:extLst>
      <p:ext uri="{BB962C8B-B14F-4D97-AF65-F5344CB8AC3E}">
        <p14:creationId xmlns:p14="http://schemas.microsoft.com/office/powerpoint/2010/main" val="201588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Glycoprotein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7" y="2777222"/>
            <a:ext cx="5226863" cy="2873934"/>
          </a:xfrm>
        </p:spPr>
      </p:pic>
      <p:sp>
        <p:nvSpPr>
          <p:cNvPr id="5" name="TextBox 4"/>
          <p:cNvSpPr txBox="1"/>
          <p:nvPr/>
        </p:nvSpPr>
        <p:spPr>
          <a:xfrm>
            <a:off x="6730314" y="2973859"/>
            <a:ext cx="4166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Act as makers for the cell as an identifier of what that cells is</a:t>
            </a:r>
          </a:p>
          <a:p>
            <a:endParaRPr lang="en-US" sz="3600" dirty="0"/>
          </a:p>
          <a:p>
            <a:r>
              <a:rPr lang="en-US" sz="3600" dirty="0" smtClean="0"/>
              <a:t>Like a name tag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81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Pore Protein and Channel </a:t>
            </a:r>
            <a:r>
              <a:rPr lang="en-US" dirty="0"/>
              <a:t>P</a:t>
            </a:r>
            <a:r>
              <a:rPr lang="en-US" dirty="0" smtClean="0"/>
              <a:t>roteins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73939"/>
            <a:ext cx="4423833" cy="3317875"/>
          </a:xfrm>
        </p:spPr>
      </p:pic>
      <p:sp>
        <p:nvSpPr>
          <p:cNvPr id="5" name="TextBox 4"/>
          <p:cNvSpPr txBox="1"/>
          <p:nvPr/>
        </p:nvSpPr>
        <p:spPr>
          <a:xfrm>
            <a:off x="6096000" y="2660822"/>
            <a:ext cx="5280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Channels or carriers of molecules</a:t>
            </a:r>
          </a:p>
          <a:p>
            <a:endParaRPr lang="en-US" sz="3200" dirty="0"/>
          </a:p>
          <a:p>
            <a:r>
              <a:rPr lang="en-US" sz="3200" dirty="0" smtClean="0"/>
              <a:t>Controls transport of water soluble molecules from one compartment to another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8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 proteins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2" y="2598652"/>
            <a:ext cx="4878889" cy="3317875"/>
          </a:xfrm>
        </p:spPr>
      </p:pic>
      <p:sp>
        <p:nvSpPr>
          <p:cNvPr id="5" name="TextBox 4"/>
          <p:cNvSpPr txBox="1"/>
          <p:nvPr/>
        </p:nvSpPr>
        <p:spPr>
          <a:xfrm>
            <a:off x="6483179" y="2819649"/>
            <a:ext cx="50745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Trigger metabolic changes in cell membrane</a:t>
            </a:r>
          </a:p>
          <a:p>
            <a:endParaRPr lang="en-US" sz="3200" dirty="0" smtClean="0"/>
          </a:p>
          <a:p>
            <a:r>
              <a:rPr lang="en-US" sz="3200" dirty="0" smtClean="0"/>
              <a:t>Sensitive to hormones, neurotransmitters, enzymes and medication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www.youtube.com/watch?v=p5zFgT4aofA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www.youtube.com/watch?v=Pfu1DE9PK2w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 Describe different cell types and explain the functionality of the differences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72497"/>
            <a:ext cx="9601196" cy="3503371"/>
          </a:xfrm>
        </p:spPr>
        <p:txBody>
          <a:bodyPr/>
          <a:lstStyle/>
          <a:p>
            <a:r>
              <a:rPr lang="en-US" dirty="0" smtClean="0"/>
              <a:t>The average adult has about 15 trillion cells</a:t>
            </a:r>
          </a:p>
          <a:p>
            <a:r>
              <a:rPr lang="en-US" dirty="0" smtClean="0"/>
              <a:t>Stretched end to end they would stretch around the earth 47 times</a:t>
            </a:r>
          </a:p>
          <a:p>
            <a:r>
              <a:rPr lang="en-US" dirty="0" smtClean="0"/>
              <a:t>If you could count them at rate of on e cell  per second, it would take you aver 2600 years</a:t>
            </a:r>
          </a:p>
          <a:p>
            <a:r>
              <a:rPr lang="en-US" dirty="0" smtClean="0"/>
              <a:t>The largest human cell is the egg cell about the diameter of a hair</a:t>
            </a:r>
          </a:p>
          <a:p>
            <a:r>
              <a:rPr lang="en-US" dirty="0" smtClean="0"/>
              <a:t>The smallest is the sperm cell </a:t>
            </a:r>
          </a:p>
          <a:p>
            <a:r>
              <a:rPr lang="en-US" dirty="0"/>
              <a:t>In humans, there are about 200 different types of </a:t>
            </a:r>
            <a:r>
              <a:rPr lang="en-US" dirty="0" smtClean="0"/>
              <a:t>cells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546" y="848497"/>
            <a:ext cx="106927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type of cell is </a:t>
            </a:r>
            <a:r>
              <a:rPr lang="en-US" b="1" dirty="0" smtClean="0">
                <a:solidFill>
                  <a:srgbClr val="FF0000"/>
                </a:solidFill>
              </a:rPr>
              <a:t>designed</a:t>
            </a:r>
            <a:r>
              <a:rPr lang="en-US" dirty="0" smtClean="0"/>
              <a:t> to do a different job</a:t>
            </a:r>
          </a:p>
          <a:p>
            <a:endParaRPr lang="en-US" dirty="0"/>
          </a:p>
          <a:p>
            <a:r>
              <a:rPr lang="en-US" dirty="0" smtClean="0"/>
              <a:t>Red cells </a:t>
            </a:r>
            <a:r>
              <a:rPr lang="en-US" b="1" dirty="0" smtClean="0">
                <a:solidFill>
                  <a:srgbClr val="FF0000"/>
                </a:solidFill>
              </a:rPr>
              <a:t>carry oxygen </a:t>
            </a:r>
            <a:r>
              <a:rPr lang="en-US" dirty="0" smtClean="0"/>
              <a:t>through out </a:t>
            </a:r>
            <a:r>
              <a:rPr lang="en-US" dirty="0"/>
              <a:t>the body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www.youtube.com/watch?v=UhqcB34AwpU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Nerve cells </a:t>
            </a:r>
            <a:r>
              <a:rPr lang="en-US" b="1" dirty="0" smtClean="0">
                <a:solidFill>
                  <a:srgbClr val="FF0000"/>
                </a:solidFill>
              </a:rPr>
              <a:t>carry electrical signals </a:t>
            </a:r>
            <a:r>
              <a:rPr lang="en-US" dirty="0" smtClean="0"/>
              <a:t>to and from our brain and to our muscles all over the body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www.youtube.com/watch?v=CLS84OoHJnQ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Bone cells, which are very </a:t>
            </a:r>
            <a:r>
              <a:rPr lang="en-US" b="1" dirty="0" smtClean="0">
                <a:solidFill>
                  <a:srgbClr val="FF0000"/>
                </a:solidFill>
              </a:rPr>
              <a:t>Rigid</a:t>
            </a:r>
            <a:r>
              <a:rPr lang="en-US" dirty="0" smtClean="0"/>
              <a:t> form the skeleton that gives our body shape</a:t>
            </a:r>
          </a:p>
          <a:p>
            <a:endParaRPr lang="en-US" dirty="0"/>
          </a:p>
          <a:p>
            <a:r>
              <a:rPr lang="en-US" dirty="0" smtClean="0"/>
              <a:t>Muscle cells </a:t>
            </a:r>
            <a:r>
              <a:rPr lang="en-US" b="1" dirty="0" smtClean="0">
                <a:solidFill>
                  <a:srgbClr val="FF0000"/>
                </a:solidFill>
              </a:rPr>
              <a:t>Contract</a:t>
            </a:r>
            <a:r>
              <a:rPr lang="en-US" dirty="0" smtClean="0"/>
              <a:t> to move these bones to help us get around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www.youtube.com/watch?v=gJ309LfHQ3M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Stomach cells </a:t>
            </a:r>
            <a:r>
              <a:rPr lang="en-US" b="1" dirty="0" smtClean="0">
                <a:solidFill>
                  <a:srgbClr val="FF0000"/>
                </a:solidFill>
              </a:rPr>
              <a:t>Secrete</a:t>
            </a:r>
            <a:r>
              <a:rPr lang="en-US" dirty="0" smtClean="0"/>
              <a:t> an acid digest our food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Special cells in the </a:t>
            </a:r>
            <a:r>
              <a:rPr lang="en-US" b="1" dirty="0" smtClean="0">
                <a:solidFill>
                  <a:srgbClr val="FF0000"/>
                </a:solidFill>
              </a:rPr>
              <a:t>intestines</a:t>
            </a:r>
            <a:r>
              <a:rPr lang="en-US" dirty="0" smtClean="0"/>
              <a:t> absorb nutrients from the food that we eat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40" y="2415529"/>
            <a:ext cx="1119574" cy="1719607"/>
          </a:xfrm>
          <a:prstGeom prst="rect">
            <a:avLst/>
          </a:prstGeom>
        </p:spPr>
      </p:pic>
      <p:sp>
        <p:nvSpPr>
          <p:cNvPr id="4" name="AutoShape 2" descr="Image result for cells in stomach that secrete acid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77" y="3803151"/>
            <a:ext cx="1116866" cy="172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16" y="4367275"/>
            <a:ext cx="2802853" cy="18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34" y="92446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 Describe the cell cycle, including the phases of mitosis, and explain how timing of cell division is regulated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www.youtube.com/watch?v=g7iAVCLZWuM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087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Technically not part of mitosis, but it is included in the cell cycle</a:t>
            </a:r>
          </a:p>
          <a:p>
            <a:r>
              <a:rPr lang="en-US" sz="3200" dirty="0" smtClean="0"/>
              <a:t>Has 3 phases G1</a:t>
            </a:r>
            <a:r>
              <a:rPr lang="en-US" sz="3200" smtClean="0"/>
              <a:t>, S, G2</a:t>
            </a:r>
            <a:endParaRPr lang="en-US" sz="3200" dirty="0" smtClean="0"/>
          </a:p>
          <a:p>
            <a:r>
              <a:rPr lang="en-US" sz="3200" dirty="0" smtClean="0"/>
              <a:t>Cell is in a resting phase, performing cell functions</a:t>
            </a:r>
          </a:p>
          <a:p>
            <a:r>
              <a:rPr lang="en-US" sz="3200" dirty="0" smtClean="0"/>
              <a:t>DNA replicates (copies itself)</a:t>
            </a:r>
          </a:p>
          <a:p>
            <a:r>
              <a:rPr lang="en-US" sz="3200" dirty="0" smtClean="0"/>
              <a:t>Organelles double in number, to prepare for division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Spindle form</a:t>
            </a:r>
          </a:p>
          <a:p>
            <a:r>
              <a:rPr lang="en-US" sz="5400" dirty="0" smtClean="0"/>
              <a:t>Centrioles move to opposite poles</a:t>
            </a:r>
          </a:p>
          <a:p>
            <a:r>
              <a:rPr lang="en-US" sz="5400" dirty="0" smtClean="0"/>
              <a:t>Chromosomes become visible</a:t>
            </a:r>
          </a:p>
          <a:p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2627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Chromosomes line up along the equator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362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Center of the cell</a:t>
            </a:r>
          </a:p>
          <a:p>
            <a:r>
              <a:rPr lang="en-US" sz="4000" dirty="0" smtClean="0"/>
              <a:t>Contains genetic information</a:t>
            </a:r>
          </a:p>
          <a:p>
            <a:pPr lvl="1"/>
            <a:r>
              <a:rPr lang="en-US" sz="4000" dirty="0" smtClean="0"/>
              <a:t>Chromosomes with the genes which are the hereditary material that directs all cell activity</a:t>
            </a:r>
          </a:p>
        </p:txBody>
      </p:sp>
    </p:spTree>
    <p:extLst>
      <p:ext uri="{BB962C8B-B14F-4D97-AF65-F5344CB8AC3E}">
        <p14:creationId xmlns:p14="http://schemas.microsoft.com/office/powerpoint/2010/main" val="2506819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Centromeres divide</a:t>
            </a:r>
          </a:p>
          <a:p>
            <a:r>
              <a:rPr lang="en-US" sz="6000" dirty="0" smtClean="0"/>
              <a:t>Chromatids separate and move to opposite poles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288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Nuclear membrane forms around each group of chromosome</a:t>
            </a:r>
          </a:p>
          <a:p>
            <a:r>
              <a:rPr lang="en-US" sz="4400" dirty="0" smtClean="0"/>
              <a:t>Chromosomes unwind</a:t>
            </a:r>
          </a:p>
          <a:p>
            <a:r>
              <a:rPr lang="en-US" sz="4400" dirty="0" smtClean="0"/>
              <a:t>Cytokinesis begins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09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process by which the cytoplasm divided and one cell becomes two individual cells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058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 Have an understanding of stem cells and how they are used in modern medical procedures and research.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Three groups of cells	</a:t>
            </a:r>
          </a:p>
          <a:p>
            <a:pPr lvl="1"/>
            <a:r>
              <a:rPr lang="en-US" sz="4400" dirty="0" smtClean="0"/>
              <a:t>Prolific stem cells</a:t>
            </a:r>
          </a:p>
          <a:p>
            <a:pPr lvl="1"/>
            <a:r>
              <a:rPr lang="en-US" sz="4400" dirty="0" smtClean="0"/>
              <a:t>Reversible stem cells</a:t>
            </a:r>
          </a:p>
          <a:p>
            <a:pPr lvl="1"/>
            <a:r>
              <a:rPr lang="en-US" sz="4400" dirty="0" smtClean="0"/>
              <a:t>Permanent stem cells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Prolific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Cells that constantly go through the cell cycle in order to replace worn out cells</a:t>
            </a:r>
          </a:p>
          <a:p>
            <a:r>
              <a:rPr lang="en-US" sz="3600" dirty="0" smtClean="0"/>
              <a:t>Epithelial cells are an example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Reversible stem </a:t>
            </a:r>
            <a:br>
              <a:rPr lang="en-US" dirty="0" smtClean="0"/>
            </a:b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Cells that go into a growth arrested state known as Go, but if needed, they can go back into G1 and form new daughter cells when the tissue is damaged</a:t>
            </a:r>
          </a:p>
          <a:p>
            <a:r>
              <a:rPr lang="en-US" sz="4000" dirty="0" smtClean="0"/>
              <a:t>Example is liver cells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stem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These cells go into a growth arrested state known as Go after the tissue is mature.  Even if the cells die or are damaged beyond repair within the tissue, they cannot be replaced</a:t>
            </a:r>
          </a:p>
          <a:p>
            <a:pPr lvl="6"/>
            <a:r>
              <a:rPr lang="en-US" sz="3200" dirty="0" smtClean="0"/>
              <a:t>Two examples</a:t>
            </a:r>
          </a:p>
          <a:p>
            <a:pPr lvl="7"/>
            <a:r>
              <a:rPr lang="en-US" sz="3200" dirty="0" smtClean="0"/>
              <a:t>Neurons</a:t>
            </a:r>
          </a:p>
          <a:p>
            <a:pPr lvl="7"/>
            <a:r>
              <a:rPr lang="en-US" sz="3200" dirty="0" smtClean="0"/>
              <a:t>Cardiac muscle</a:t>
            </a:r>
            <a:endParaRPr lang="en-US" sz="3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www.youtube.com/watch?v=1q2zUBBh4fU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6.  Name the four primary classes of </a:t>
            </a:r>
            <a:r>
              <a:rPr lang="en-US" dirty="0"/>
              <a:t>h</a:t>
            </a:r>
            <a:r>
              <a:rPr lang="en-US" dirty="0" smtClean="0"/>
              <a:t>uman 		tissue and explain how they differ structurally and functionally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7. Know the anatomical location of the different tissue types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162" y="972064"/>
            <a:ext cx="105609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Epithelial</a:t>
            </a:r>
            <a:endParaRPr lang="en-US" sz="4000" b="1" dirty="0"/>
          </a:p>
          <a:p>
            <a:r>
              <a:rPr lang="en-US" sz="4000" b="1" dirty="0" smtClean="0"/>
              <a:t>	</a:t>
            </a:r>
            <a:r>
              <a:rPr lang="en-US" b="1" dirty="0" smtClean="0"/>
              <a:t>purpose:  Covering surfaces, lines cavities, form glands </a:t>
            </a:r>
          </a:p>
          <a:p>
            <a:r>
              <a:rPr lang="en-US" sz="4000" b="1" dirty="0"/>
              <a:t>	</a:t>
            </a:r>
            <a:r>
              <a:rPr lang="en-US" b="1" dirty="0" smtClean="0"/>
              <a:t>functions: Protects surfaces i.e.. Skin, Sensory functions, secretion, absorption, excretion</a:t>
            </a:r>
          </a:p>
          <a:p>
            <a:endParaRPr lang="en-US" b="1" dirty="0"/>
          </a:p>
          <a:p>
            <a:r>
              <a:rPr lang="en-US" b="1" dirty="0" smtClean="0"/>
              <a:t>	squamous cells- flat irregular (vessel walls, alveoli, kidney)</a:t>
            </a:r>
          </a:p>
          <a:p>
            <a:r>
              <a:rPr lang="en-US" b="1" dirty="0"/>
              <a:t>	</a:t>
            </a:r>
            <a:r>
              <a:rPr lang="en-US" b="1" dirty="0" smtClean="0"/>
              <a:t>cuboidal- square (kidney tubules, thyroid, pancreas, salivary glands)</a:t>
            </a:r>
          </a:p>
          <a:p>
            <a:r>
              <a:rPr lang="en-US" b="1" dirty="0"/>
              <a:t>	</a:t>
            </a:r>
            <a:r>
              <a:rPr lang="en-US" b="1" dirty="0" smtClean="0"/>
              <a:t>columnar- long and narrow (digestive track) </a:t>
            </a:r>
          </a:p>
          <a:p>
            <a:r>
              <a:rPr lang="en-US" b="1" dirty="0" smtClean="0"/>
              <a:t>	Simple – one layer (lining of resp. track, lining of reproductive tubes)</a:t>
            </a:r>
          </a:p>
          <a:p>
            <a:r>
              <a:rPr lang="en-US" b="1" dirty="0"/>
              <a:t>	</a:t>
            </a:r>
            <a:r>
              <a:rPr lang="en-US" b="1" dirty="0" smtClean="0"/>
              <a:t>pseudostratified columnar-one layer but nucleus is unevenly placed giving the false appearance of 			stratified</a:t>
            </a:r>
          </a:p>
          <a:p>
            <a:r>
              <a:rPr lang="en-US" b="1" dirty="0"/>
              <a:t>	</a:t>
            </a:r>
            <a:r>
              <a:rPr lang="en-US" b="1" dirty="0" smtClean="0"/>
              <a:t>Stratified- many layers (skin, lining of mouth esophagus, anus, vagina)</a:t>
            </a:r>
          </a:p>
          <a:p>
            <a:r>
              <a:rPr lang="en-US" b="1" dirty="0"/>
              <a:t>	</a:t>
            </a:r>
            <a:r>
              <a:rPr lang="en-US" b="1" dirty="0" smtClean="0"/>
              <a:t>Transitional epithelial- (cells that are able to change size such as urinary bladder)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91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65300"/>
            <a:ext cx="9601196" cy="411056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FYI mature red blood cells have no nucleus</a:t>
            </a:r>
          </a:p>
          <a:p>
            <a:endParaRPr lang="en-US" dirty="0"/>
          </a:p>
          <a:p>
            <a:r>
              <a:rPr lang="en-US" sz="3200" dirty="0" smtClean="0"/>
              <a:t>Immature </a:t>
            </a:r>
            <a:r>
              <a:rPr lang="en-US" sz="3200" dirty="0" smtClean="0"/>
              <a:t>RBCs do at first but they go away.   </a:t>
            </a:r>
            <a:r>
              <a:rPr lang="en-US" sz="3200" dirty="0"/>
              <a:t>It allows the red blood cell to contain more hemoglobin and, therefore, carry more oxygen molecules. It also allows the cell to </a:t>
            </a:r>
            <a:r>
              <a:rPr lang="en-US" sz="3200" b="1" dirty="0"/>
              <a:t>have</a:t>
            </a:r>
            <a:r>
              <a:rPr lang="en-US" sz="3200" dirty="0"/>
              <a:t> its distinctive bi-concave shape which aids diffusion. This shape would not be possible if the cell had a </a:t>
            </a:r>
            <a:r>
              <a:rPr lang="en-US" sz="3200" b="1" dirty="0"/>
              <a:t>nucleus</a:t>
            </a:r>
            <a:r>
              <a:rPr lang="en-US" sz="3200" dirty="0"/>
              <a:t> in the way.</a:t>
            </a:r>
          </a:p>
        </p:txBody>
      </p:sp>
    </p:spTree>
    <p:extLst>
      <p:ext uri="{BB962C8B-B14F-4D97-AF65-F5344CB8AC3E}">
        <p14:creationId xmlns:p14="http://schemas.microsoft.com/office/powerpoint/2010/main" val="23724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1507936"/>
            <a:ext cx="9719619" cy="38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020" y="635267"/>
            <a:ext cx="856648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Connective tissue</a:t>
            </a:r>
            <a:r>
              <a:rPr lang="en-US" sz="4000" b="1" dirty="0"/>
              <a:t>	</a:t>
            </a:r>
            <a:r>
              <a:rPr lang="en-US" b="1" dirty="0" smtClean="0"/>
              <a:t>most wide spread and variable of the tissues: </a:t>
            </a:r>
            <a:r>
              <a:rPr lang="en-US" sz="2000" b="1" dirty="0" smtClean="0"/>
              <a:t>elastic sheets, tough cords, delicate webs, rigid bone, fluid</a:t>
            </a:r>
          </a:p>
          <a:p>
            <a:r>
              <a:rPr lang="en-US" sz="2000" b="1" dirty="0" smtClean="0"/>
              <a:t>	Fibrous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Loose Areolar (superficial fascia)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Adipose (fat under skin)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Reticular (spleen, lymph nodes, bone marrow)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Dense Fibrous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Irregular ( deep </a:t>
            </a:r>
            <a:r>
              <a:rPr lang="en-US" sz="2000" b="1" dirty="0" err="1" smtClean="0"/>
              <a:t>facia</a:t>
            </a:r>
            <a:r>
              <a:rPr lang="en-US" sz="2000" b="1" dirty="0" smtClean="0"/>
              <a:t>, dermis, scars)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Regular (tendons, ligaments, aponeuroses)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Elastic ( walls of some arteries)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Bone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compact bone (skeletal outer shell)</a:t>
            </a:r>
          </a:p>
          <a:p>
            <a:r>
              <a:rPr lang="en-US" sz="2000" b="1" dirty="0"/>
              <a:t>		</a:t>
            </a:r>
            <a:r>
              <a:rPr lang="en-US" sz="2000" b="1" dirty="0" smtClean="0"/>
              <a:t>spongy bone (inside bone)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Cartilage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Hyaline (nasal septum)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fibrocartilage (vertebral disk)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elastic (external ear)</a:t>
            </a:r>
          </a:p>
          <a:p>
            <a:r>
              <a:rPr lang="en-US" sz="2000" b="1" dirty="0"/>
              <a:t>	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04472" y="1934678"/>
            <a:ext cx="2146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Blood</a:t>
            </a:r>
          </a:p>
          <a:p>
            <a:r>
              <a:rPr lang="en-US" b="1" dirty="0"/>
              <a:t>	</a:t>
            </a:r>
            <a:r>
              <a:rPr lang="en-US" b="1" dirty="0" smtClean="0"/>
              <a:t>leukocytes</a:t>
            </a:r>
          </a:p>
          <a:p>
            <a:r>
              <a:rPr lang="en-US" b="1" dirty="0"/>
              <a:t>	</a:t>
            </a:r>
            <a:r>
              <a:rPr lang="en-US" b="1" dirty="0" smtClean="0"/>
              <a:t>erythrocytes</a:t>
            </a:r>
          </a:p>
          <a:p>
            <a:r>
              <a:rPr lang="en-US" b="1" dirty="0"/>
              <a:t>	</a:t>
            </a:r>
            <a:r>
              <a:rPr lang="en-US" b="1" dirty="0" smtClean="0"/>
              <a:t>platelets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19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Skeletal- attached to bone, 																						Voluntary</a:t>
            </a:r>
          </a:p>
          <a:p>
            <a:r>
              <a:rPr lang="en-US" sz="4000" dirty="0" smtClean="0"/>
              <a:t>Smooth- stomach, blood vessels, intestines	 															Involuntary</a:t>
            </a:r>
          </a:p>
          <a:p>
            <a:r>
              <a:rPr lang="en-US" sz="4000" dirty="0" smtClean="0"/>
              <a:t>Cardiac- heart 								Involuntary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4160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cell types</a:t>
            </a:r>
          </a:p>
          <a:p>
            <a:pPr lvl="1"/>
            <a:r>
              <a:rPr lang="en-US" dirty="0" smtClean="0"/>
              <a:t>Neurons- transmit electrical signals</a:t>
            </a:r>
          </a:p>
          <a:p>
            <a:pPr lvl="1"/>
            <a:r>
              <a:rPr lang="en-US" dirty="0" smtClean="0"/>
              <a:t>Neuroglia- support and take care of the neurons</a:t>
            </a:r>
          </a:p>
          <a:p>
            <a:pPr lvl="2"/>
            <a:r>
              <a:rPr lang="en-US" dirty="0" smtClean="0"/>
              <a:t>Astrocytes- feed neurons by maintaining ion balance and controlling material exchange from blood flow</a:t>
            </a:r>
          </a:p>
          <a:p>
            <a:pPr lvl="2"/>
            <a:r>
              <a:rPr lang="en-US" dirty="0" smtClean="0"/>
              <a:t>Oligodendrocytes- creates myelin sheath that insulated and protects neurons</a:t>
            </a:r>
          </a:p>
          <a:p>
            <a:pPr lvl="2"/>
            <a:r>
              <a:rPr lang="en-US" dirty="0" smtClean="0"/>
              <a:t>Microglia- phagocytic macrophages that fight of microorganisms</a:t>
            </a:r>
          </a:p>
          <a:p>
            <a:pPr lvl="2"/>
            <a:r>
              <a:rPr lang="en-US" dirty="0" smtClean="0"/>
              <a:t>Ependymal- lines the brain and spinal cord where CSF is housed </a:t>
            </a:r>
          </a:p>
        </p:txBody>
      </p:sp>
    </p:spTree>
    <p:extLst>
      <p:ext uri="{BB962C8B-B14F-4D97-AF65-F5344CB8AC3E}">
        <p14:creationId xmlns:p14="http://schemas.microsoft.com/office/powerpoint/2010/main" val="4163666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 Describe ways the body repairs damaged tissue.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203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Identify the various forms of cancer and describe how it affects the body.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http://www.cancercenter.com/discussions/blog/anatomy-of-cancer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www.cancer.org/cancer/showallcancertypes/index</a:t>
            </a:r>
            <a:endParaRPr lang="en-US" dirty="0" smtClean="0"/>
          </a:p>
          <a:p>
            <a:r>
              <a:rPr lang="en-US" dirty="0" smtClean="0"/>
              <a:t>Never give up the fight?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Uncontrolled cell growth caused by exposure to carcinogens (tobacco and ultraviolet light) , genetic defects, and viruses</a:t>
            </a:r>
          </a:p>
          <a:p>
            <a:r>
              <a:rPr lang="en-US" dirty="0" smtClean="0"/>
              <a:t>The DNA of the cell mutates</a:t>
            </a:r>
          </a:p>
          <a:p>
            <a:r>
              <a:rPr lang="en-US" dirty="0" smtClean="0"/>
              <a:t>Metastasize-tumor that </a:t>
            </a:r>
            <a:r>
              <a:rPr lang="en-US" dirty="0" err="1" smtClean="0"/>
              <a:t>spreds</a:t>
            </a:r>
            <a:r>
              <a:rPr lang="en-US" dirty="0" smtClean="0"/>
              <a:t> to surrounding tissue and organs</a:t>
            </a:r>
          </a:p>
          <a:p>
            <a:r>
              <a:rPr lang="en-US" dirty="0" smtClean="0"/>
              <a:t>Malignant- aggressive tumor that metastasizes</a:t>
            </a:r>
          </a:p>
          <a:p>
            <a:r>
              <a:rPr lang="en-US" dirty="0" smtClean="0"/>
              <a:t>200 different types of cancer named for the organ or tissue which they begin to grow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42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 different types of cancer named for the organ or tissue which they begin to grow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Leukemia- cancer of the blood</a:t>
            </a:r>
          </a:p>
          <a:p>
            <a:r>
              <a:rPr lang="en-US" dirty="0" smtClean="0"/>
              <a:t>Lymphoma-cancer of the lymphoid tissue</a:t>
            </a:r>
          </a:p>
          <a:p>
            <a:r>
              <a:rPr lang="en-US" dirty="0" smtClean="0"/>
              <a:t>Melanoma-cancer from the melanocytes</a:t>
            </a:r>
          </a:p>
          <a:p>
            <a:r>
              <a:rPr lang="en-US" dirty="0" smtClean="0"/>
              <a:t>Carcinoma- come from epithelial tissue</a:t>
            </a:r>
          </a:p>
          <a:p>
            <a:r>
              <a:rPr lang="en-US" dirty="0" smtClean="0"/>
              <a:t>Sarcomas- come from connective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03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Tobacco- </a:t>
            </a:r>
            <a:r>
              <a:rPr lang="en-US" b="1" dirty="0"/>
              <a:t>Lung cancer</a:t>
            </a:r>
            <a:r>
              <a:rPr lang="en-US" dirty="0"/>
              <a:t> is by far the leading cause of </a:t>
            </a:r>
            <a:r>
              <a:rPr lang="en-US" b="1" dirty="0"/>
              <a:t>cancer</a:t>
            </a:r>
            <a:r>
              <a:rPr lang="en-US" dirty="0"/>
              <a:t> death among both men and women; about 1 out of 4 </a:t>
            </a:r>
            <a:r>
              <a:rPr lang="en-US" b="1" dirty="0"/>
              <a:t>cancer</a:t>
            </a:r>
            <a:r>
              <a:rPr lang="en-US" dirty="0"/>
              <a:t> deaths are from </a:t>
            </a:r>
            <a:r>
              <a:rPr lang="en-US" b="1" dirty="0"/>
              <a:t>lung cancer</a:t>
            </a:r>
            <a:r>
              <a:rPr lang="en-US" dirty="0"/>
              <a:t>. Each year, more people die of </a:t>
            </a:r>
            <a:r>
              <a:rPr lang="en-US" b="1" dirty="0"/>
              <a:t>lung cancer</a:t>
            </a:r>
            <a:r>
              <a:rPr lang="en-US" dirty="0"/>
              <a:t> than of colon, breast, and prostate </a:t>
            </a:r>
            <a:r>
              <a:rPr lang="en-US" b="1" dirty="0"/>
              <a:t>cancers</a:t>
            </a:r>
            <a:r>
              <a:rPr lang="en-US" dirty="0"/>
              <a:t> combined. </a:t>
            </a:r>
            <a:r>
              <a:rPr lang="en-US" b="1" dirty="0"/>
              <a:t>Lung cancer</a:t>
            </a:r>
            <a:r>
              <a:rPr lang="en-US" dirty="0"/>
              <a:t> mainly occurs in older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Ultraviolet </a:t>
            </a:r>
            <a:r>
              <a:rPr lang="en-US" dirty="0"/>
              <a:t>sun light-Melanoma kills an estimated </a:t>
            </a:r>
          </a:p>
          <a:p>
            <a:pPr marL="0" indent="0">
              <a:buNone/>
            </a:pPr>
            <a:r>
              <a:rPr lang="en-US" dirty="0" smtClean="0"/>
              <a:t>10,130 </a:t>
            </a:r>
            <a:r>
              <a:rPr lang="en-US" dirty="0"/>
              <a:t>people in the US annually.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24" y="421640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3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207725"/>
              </p:ext>
            </p:extLst>
          </p:nvPr>
        </p:nvGraphicFramePr>
        <p:xfrm>
          <a:off x="3092751" y="2557463"/>
          <a:ext cx="6006498" cy="3317876"/>
        </p:xfrm>
        <a:graphic>
          <a:graphicData uri="http://schemas.openxmlformats.org/drawingml/2006/table">
            <a:tbl>
              <a:tblPr/>
              <a:tblGrid>
                <a:gridCol w="3003249"/>
                <a:gridCol w="3003249"/>
              </a:tblGrid>
              <a:tr h="74366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5" marR="57205" marT="28602" marB="28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5" marR="57205" marT="28602" marB="28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3662">
                <a:tc>
                  <a:txBody>
                    <a:bodyPr/>
                    <a:lstStyle/>
                    <a:p>
                      <a:r>
                        <a:rPr lang="en-US" sz="1100" dirty="0"/>
                        <a:t> </a:t>
                      </a:r>
                    </a:p>
                  </a:txBody>
                  <a:tcPr marL="57205" marR="57205" marT="28602" marB="28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5" marR="57205" marT="28602" marB="28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890"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57205" marR="57205" marT="28602" marB="28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5" marR="57205" marT="28602" marB="28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3662"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 marL="57205" marR="57205" marT="28602" marB="28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5" marR="57205" marT="28602" marB="28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s://www.melanoma.org/sites/default/files/assy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0" y="-194468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melanoma.org/sites/default/files/bor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00" y="-194468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elanoma.org/sites/default/files/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950" y="-194468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melanoma.org/sites/default/files/diame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300" y="-1944688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59" y="0"/>
            <a:ext cx="5919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7345"/>
          </a:xfrm>
        </p:spPr>
        <p:txBody>
          <a:bodyPr>
            <a:noAutofit/>
          </a:bodyPr>
          <a:lstStyle/>
          <a:p>
            <a:r>
              <a:rPr lang="en-US" sz="8000" dirty="0" smtClean="0"/>
              <a:t>Nucleolus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93034"/>
            <a:ext cx="9601196" cy="395302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Small body in the center of the nucleus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r RNA is transcribed from DNA and assembled into ribosomes (site of protein synthesis)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The more protein a cell needs the larger the nucleolus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removal</a:t>
            </a:r>
          </a:p>
          <a:p>
            <a:r>
              <a:rPr lang="en-US" dirty="0" smtClean="0"/>
              <a:t>Radiation therapy</a:t>
            </a:r>
          </a:p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Boost immune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96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6086"/>
            <a:ext cx="9601196" cy="40092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Avoidance of tobacco</a:t>
            </a:r>
          </a:p>
          <a:p>
            <a:r>
              <a:rPr lang="en-US" sz="4000" dirty="0" smtClean="0"/>
              <a:t>Avoiding overexposure to sun</a:t>
            </a:r>
          </a:p>
          <a:p>
            <a:r>
              <a:rPr lang="en-US" sz="4000" dirty="0" smtClean="0"/>
              <a:t>Avoid high fat foods</a:t>
            </a:r>
          </a:p>
          <a:p>
            <a:r>
              <a:rPr lang="en-US" sz="4000" dirty="0" smtClean="0"/>
              <a:t>Avoid excessive alcohol</a:t>
            </a:r>
          </a:p>
          <a:p>
            <a:r>
              <a:rPr lang="en-US" sz="4000" dirty="0" smtClean="0"/>
              <a:t>Avoid unsafe sex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11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2" y="272687"/>
            <a:ext cx="4398179" cy="6871278"/>
          </a:xfrm>
        </p:spPr>
      </p:pic>
    </p:spTree>
    <p:extLst>
      <p:ext uri="{BB962C8B-B14F-4D97-AF65-F5344CB8AC3E}">
        <p14:creationId xmlns:p14="http://schemas.microsoft.com/office/powerpoint/2010/main" val="319524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Network of membranes in the cytoplasm used for storage and transport</a:t>
            </a:r>
          </a:p>
          <a:p>
            <a:r>
              <a:rPr lang="en-US" sz="3600" dirty="0" smtClean="0"/>
              <a:t>Rough ER-Holds ribosomes</a:t>
            </a:r>
          </a:p>
          <a:p>
            <a:pPr marL="0" indent="0">
              <a:buNone/>
            </a:pPr>
            <a:r>
              <a:rPr lang="en-US" sz="3600" dirty="0" smtClean="0"/>
              <a:t> where protein is synthesized</a:t>
            </a:r>
          </a:p>
          <a:p>
            <a:r>
              <a:rPr lang="en-US" sz="3600" dirty="0" smtClean="0"/>
              <a:t>Smooth ER-Site of steroid</a:t>
            </a:r>
          </a:p>
          <a:p>
            <a:pPr marL="0" indent="0">
              <a:buNone/>
            </a:pPr>
            <a:r>
              <a:rPr lang="en-US" sz="3600" dirty="0" smtClean="0"/>
              <a:t> synthesis</a:t>
            </a:r>
          </a:p>
          <a:p>
            <a:endParaRPr lang="en-US" sz="3600" dirty="0"/>
          </a:p>
        </p:txBody>
      </p:sp>
      <p:pic>
        <p:nvPicPr>
          <p:cNvPr id="4" name="Picture 3" descr="http://tse4.mm.bing.net/th?id=OIP.Ma37d395587128445af738d299b589429H0&amp;pid=15.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99460"/>
            <a:ext cx="3909060" cy="3558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Small bodies attached to ER composed of protein and RNA</a:t>
            </a:r>
          </a:p>
          <a:p>
            <a:r>
              <a:rPr lang="en-US" sz="4000" dirty="0" smtClean="0"/>
              <a:t>Site of protein </a:t>
            </a:r>
            <a:r>
              <a:rPr lang="en-US" sz="4000" dirty="0" err="1" smtClean="0"/>
              <a:t>synthsis</a:t>
            </a:r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4.bp.blogspot.com/_guSOnFRs_Ks/TLmMuAAvy1I/AAAAAAAAAO4/Xto2BKkoYAc/s1600/ribosomesfigu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18" y="3496061"/>
            <a:ext cx="3848100" cy="253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6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470" y="2571750"/>
            <a:ext cx="9601196" cy="33189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Large organelles with folded membranes inside</a:t>
            </a:r>
          </a:p>
          <a:p>
            <a:r>
              <a:rPr lang="en-US" sz="3600" dirty="0" smtClean="0"/>
              <a:t>Convert energy from </a:t>
            </a:r>
            <a:endParaRPr lang="en-US" sz="3600" dirty="0" smtClean="0"/>
          </a:p>
          <a:p>
            <a:r>
              <a:rPr lang="en-US" sz="3600" dirty="0" smtClean="0"/>
              <a:t>Nutrients  </a:t>
            </a:r>
            <a:r>
              <a:rPr lang="en-US" sz="3600" dirty="0" smtClean="0"/>
              <a:t>into ATP</a:t>
            </a:r>
          </a:p>
          <a:p>
            <a:r>
              <a:rPr lang="en-US" sz="3600" dirty="0" smtClean="0"/>
              <a:t>Power plant of the cell</a:t>
            </a:r>
            <a:endParaRPr lang="en-US" sz="3600" dirty="0"/>
          </a:p>
        </p:txBody>
      </p:sp>
      <p:pic>
        <p:nvPicPr>
          <p:cNvPr id="4" name="Picture 3" descr="http://www.sharpedgelabs.com/wp-content/uploads/2012/02/Mitochondri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80" y="3127334"/>
            <a:ext cx="557022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7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series of flattened membrane sacs</a:t>
            </a:r>
          </a:p>
          <a:p>
            <a:r>
              <a:rPr lang="en-US" sz="3200" dirty="0" smtClean="0"/>
              <a:t>Protein synthesized along the rough ER are transported to the Golgi through channels in the ER</a:t>
            </a:r>
          </a:p>
          <a:p>
            <a:r>
              <a:rPr lang="en-US" sz="3200" dirty="0" smtClean="0"/>
              <a:t>The Golgi puts the finishing touches on the protein and packages it for secretion</a:t>
            </a:r>
          </a:p>
          <a:p>
            <a:endParaRPr lang="en-US" dirty="0"/>
          </a:p>
        </p:txBody>
      </p:sp>
      <p:pic>
        <p:nvPicPr>
          <p:cNvPr id="4" name="Picture 3" descr="http://biologypop.com/wp-content/uploads/2013/06/golgicompl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83" y="5064489"/>
            <a:ext cx="3275635" cy="1622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2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l powerpoint [Read-Only]" id="{AE47A05F-37AF-49A0-8810-487B5D788DC4}" vid="{4761EA86-8648-4802-9D34-632241B74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Cell powerpoint</Template>
  <TotalTime>1915</TotalTime>
  <Words>1202</Words>
  <Application>Microsoft Office PowerPoint</Application>
  <PresentationFormat>Widescreen</PresentationFormat>
  <Paragraphs>247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Garamond</vt:lpstr>
      <vt:lpstr>Organic</vt:lpstr>
      <vt:lpstr>1.  Identify  on a cell model or diagram the cell  organelles and be able to explain their function </vt:lpstr>
      <vt:lpstr>Cytoplasm</vt:lpstr>
      <vt:lpstr>Nucleus</vt:lpstr>
      <vt:lpstr>PowerPoint Presentation</vt:lpstr>
      <vt:lpstr>Nucleolus</vt:lpstr>
      <vt:lpstr>Endoplasmic Reticulum ER</vt:lpstr>
      <vt:lpstr>Ribosomes</vt:lpstr>
      <vt:lpstr>Mitochondria</vt:lpstr>
      <vt:lpstr>Golgi Apparatus</vt:lpstr>
      <vt:lpstr>Lysosomes</vt:lpstr>
      <vt:lpstr>Cytoskeleton</vt:lpstr>
      <vt:lpstr>Centrioles</vt:lpstr>
      <vt:lpstr>Cilia</vt:lpstr>
      <vt:lpstr>Flagellum</vt:lpstr>
      <vt:lpstr>PowerPoint Presentation</vt:lpstr>
      <vt:lpstr> 2.  Describe the structure of the plasma membrane, and explain how the various transport process account for the directional movements for specific substances across the plasma membrane</vt:lpstr>
      <vt:lpstr>Cell Membrane</vt:lpstr>
      <vt:lpstr>Phospholipid</vt:lpstr>
      <vt:lpstr>Cholesterol</vt:lpstr>
      <vt:lpstr>Glycoprotein</vt:lpstr>
      <vt:lpstr>Pore Protein and Channel Proteins</vt:lpstr>
      <vt:lpstr>Receptor proteins </vt:lpstr>
      <vt:lpstr>PowerPoint Presentation</vt:lpstr>
      <vt:lpstr>3.  Describe different cell types and explain the functionality of the differences </vt:lpstr>
      <vt:lpstr>PowerPoint Presentation</vt:lpstr>
      <vt:lpstr>4.  Describe the cell cycle, including the phases of mitosis, and explain how timing of cell division is regulated</vt:lpstr>
      <vt:lpstr>Interphase</vt:lpstr>
      <vt:lpstr>Prophase</vt:lpstr>
      <vt:lpstr>Metaphase</vt:lpstr>
      <vt:lpstr>Anaphase</vt:lpstr>
      <vt:lpstr>Telophase</vt:lpstr>
      <vt:lpstr>Cytokinesis</vt:lpstr>
      <vt:lpstr>5.  Have an understanding of stem cells and how they are used in modern medical procedures and research.</vt:lpstr>
      <vt:lpstr>Prolific stem cells</vt:lpstr>
      <vt:lpstr>Reversible stem  cells</vt:lpstr>
      <vt:lpstr>Permanent stem cell</vt:lpstr>
      <vt:lpstr>PowerPoint Presentation</vt:lpstr>
      <vt:lpstr>         6.  Name the four primary classes of human   tissue and explain how they differ structurally and functionally  7. Know the anatomical location of the different tissue types  </vt:lpstr>
      <vt:lpstr>PowerPoint Presentation</vt:lpstr>
      <vt:lpstr>PowerPoint Presentation</vt:lpstr>
      <vt:lpstr>PowerPoint Presentation</vt:lpstr>
      <vt:lpstr>Muscle</vt:lpstr>
      <vt:lpstr>Nervous</vt:lpstr>
      <vt:lpstr>8.  Describe ways the body repairs damaged tissue.</vt:lpstr>
      <vt:lpstr>9. Identify the various forms of cancer and describe how it affects the body.</vt:lpstr>
      <vt:lpstr>Cancer</vt:lpstr>
      <vt:lpstr>200 different types of cancer named for the organ or tissue which they begin to grow </vt:lpstr>
      <vt:lpstr>Causes of cancer</vt:lpstr>
      <vt:lpstr>PowerPoint Presentation</vt:lpstr>
      <vt:lpstr>Treatment</vt:lpstr>
      <vt:lpstr>Prevention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 on a cell model or diagram an  organelles and be able to explain their function</dc:title>
  <dc:creator>Cottom, Polly</dc:creator>
  <cp:lastModifiedBy>Cottom, Polly</cp:lastModifiedBy>
  <cp:revision>66</cp:revision>
  <cp:lastPrinted>2017-10-13T21:13:44Z</cp:lastPrinted>
  <dcterms:created xsi:type="dcterms:W3CDTF">2015-10-13T15:45:12Z</dcterms:created>
  <dcterms:modified xsi:type="dcterms:W3CDTF">2017-10-13T21:22:52Z</dcterms:modified>
</cp:coreProperties>
</file>